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Courier Prime" charset="1" panose="00000509000000000000"/>
      <p:regular r:id="rId27"/>
    </p:embeddedFont>
    <p:embeddedFont>
      <p:font typeface="Special Elite" charset="1" panose="02000506000000020004"/>
      <p:regular r:id="rId28"/>
    </p:embeddedFont>
    <p:embeddedFont>
      <p:font typeface="Ahkio Bold" charset="1" panose="00000000000000000000"/>
      <p:regular r:id="rId29"/>
    </p:embeddedFont>
    <p:embeddedFont>
      <p:font typeface="Courier Prime Bold" charset="1" panose="00000809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3.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https://www.youtube.com/channel/UCxJrnvfqSSvly5hiq2Fe68g" TargetMode="External" Type="http://schemas.openxmlformats.org/officeDocument/2006/relationships/hyperlink"/><Relationship Id="rId4" Target="../media/image26.jpeg" Type="http://schemas.openxmlformats.org/officeDocument/2006/relationships/image"/><Relationship Id="rId5" Target="https://youtu.be/lIIKRROuGjg?si=tvmEjlrTmVuVadFK&amp;t=271" TargetMode="External" Type="http://schemas.openxmlformats.org/officeDocument/2006/relationships/video"/></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5.jpeg" Type="http://schemas.openxmlformats.org/officeDocument/2006/relationships/image"/><Relationship Id="rId5" Target="../media/image6.png" Type="http://schemas.openxmlformats.org/officeDocument/2006/relationships/image"/><Relationship Id="rId6" Target="../media/image29.jpeg" Type="http://schemas.openxmlformats.org/officeDocument/2006/relationships/image"/><Relationship Id="rId7"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5.jpeg" Type="http://schemas.openxmlformats.org/officeDocument/2006/relationships/image"/><Relationship Id="rId5" Target="../media/image6.png" Type="http://schemas.openxmlformats.org/officeDocument/2006/relationships/image"/><Relationship Id="rId6" Target="../media/image30.jpeg" Type="http://schemas.openxmlformats.org/officeDocument/2006/relationships/image"/><Relationship Id="rId7" Target="../media/image4.png" Type="http://schemas.openxmlformats.org/officeDocument/2006/relationships/image"/><Relationship Id="rId8" Target="../media/image3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5.jpe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20.png" Type="http://schemas.openxmlformats.org/officeDocument/2006/relationships/image"/><Relationship Id="rId2" Target="../media/image1.jpeg" Type="http://schemas.openxmlformats.org/officeDocument/2006/relationships/image"/><Relationship Id="rId3" Target="../media/image19.png" Type="http://schemas.openxmlformats.org/officeDocument/2006/relationships/image"/><Relationship Id="rId4" Target="../media/image5.jpeg" Type="http://schemas.openxmlformats.org/officeDocument/2006/relationships/image"/><Relationship Id="rId5" Target="../media/image6.png" Type="http://schemas.openxmlformats.org/officeDocument/2006/relationships/image"/><Relationship Id="rId6" Target="../media/image2.png" Type="http://schemas.openxmlformats.org/officeDocument/2006/relationships/image"/><Relationship Id="rId7" Target="../media/image7.png" Type="http://schemas.openxmlformats.org/officeDocument/2006/relationships/image"/><Relationship Id="rId8" Target="../media/image13.png" Type="http://schemas.openxmlformats.org/officeDocument/2006/relationships/image"/><Relationship Id="rId9" Target="../media/image1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3.png" Type="http://schemas.openxmlformats.org/officeDocument/2006/relationships/image"/><Relationship Id="rId4" Target="../media/image22.png" Type="http://schemas.openxmlformats.org/officeDocument/2006/relationships/image"/><Relationship Id="rId5" Target="../media/image15.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3.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3.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3.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210293">
            <a:off x="5082059" y="2934153"/>
            <a:ext cx="8123882" cy="1149735"/>
            <a:chOff x="0" y="0"/>
            <a:chExt cx="10831843" cy="1532980"/>
          </a:xfrm>
        </p:grpSpPr>
        <p:sp>
          <p:nvSpPr>
            <p:cNvPr name="AutoShape 4" id="4"/>
            <p:cNvSpPr/>
            <p:nvPr/>
          </p:nvSpPr>
          <p:spPr>
            <a:xfrm rot="0">
              <a:off x="0" y="0"/>
              <a:ext cx="10831843" cy="1532980"/>
            </a:xfrm>
            <a:prstGeom prst="rect">
              <a:avLst/>
            </a:prstGeom>
            <a:solidFill>
              <a:srgbClr val="141414"/>
            </a:solidFill>
          </p:spPr>
        </p:sp>
        <p:sp>
          <p:nvSpPr>
            <p:cNvPr name="TextBox 5" id="5"/>
            <p:cNvSpPr txBox="true"/>
            <p:nvPr/>
          </p:nvSpPr>
          <p:spPr>
            <a:xfrm rot="0">
              <a:off x="396108" y="347813"/>
              <a:ext cx="10039627" cy="761153"/>
            </a:xfrm>
            <a:prstGeom prst="rect">
              <a:avLst/>
            </a:prstGeom>
          </p:spPr>
          <p:txBody>
            <a:bodyPr anchor="t" rtlCol="false" tIns="0" lIns="0" bIns="0" rIns="0">
              <a:spAutoFit/>
            </a:bodyPr>
            <a:lstStyle/>
            <a:p>
              <a:pPr algn="ctr" marL="0" indent="0" lvl="0">
                <a:lnSpc>
                  <a:spcPts val="4759"/>
                </a:lnSpc>
                <a:spcBef>
                  <a:spcPct val="0"/>
                </a:spcBef>
              </a:pPr>
              <a:r>
                <a:rPr lang="en-US" sz="3399">
                  <a:solidFill>
                    <a:srgbClr val="FFFFFF"/>
                  </a:solidFill>
                  <a:latin typeface="Courier Prime"/>
                  <a:ea typeface="Courier Prime"/>
                  <a:cs typeface="Courier Prime"/>
                  <a:sym typeface="Courier Prime"/>
                </a:rPr>
                <a:t>NIE</a:t>
              </a:r>
            </a:p>
          </p:txBody>
        </p:sp>
      </p:grpSp>
      <p:sp>
        <p:nvSpPr>
          <p:cNvPr name="Freeform 6" id="6"/>
          <p:cNvSpPr/>
          <p:nvPr/>
        </p:nvSpPr>
        <p:spPr>
          <a:xfrm flipH="false" flipV="false" rot="1272075">
            <a:off x="16595577" y="-1382455"/>
            <a:ext cx="4776695" cy="14652438"/>
          </a:xfrm>
          <a:custGeom>
            <a:avLst/>
            <a:gdLst/>
            <a:ahLst/>
            <a:cxnLst/>
            <a:rect r="r" b="b" t="t" l="l"/>
            <a:pathLst>
              <a:path h="14652438" w="4776695">
                <a:moveTo>
                  <a:pt x="0" y="0"/>
                </a:moveTo>
                <a:lnTo>
                  <a:pt x="4776695" y="0"/>
                </a:lnTo>
                <a:lnTo>
                  <a:pt x="4776695" y="14652438"/>
                </a:lnTo>
                <a:lnTo>
                  <a:pt x="0" y="14652438"/>
                </a:lnTo>
                <a:lnTo>
                  <a:pt x="0" y="0"/>
                </a:lnTo>
                <a:close/>
              </a:path>
            </a:pathLst>
          </a:custGeom>
          <a:blipFill>
            <a:blip r:embed="rId3"/>
            <a:stretch>
              <a:fillRect l="0" t="0" r="0" b="0"/>
            </a:stretch>
          </a:blipFill>
        </p:spPr>
      </p:sp>
      <p:grpSp>
        <p:nvGrpSpPr>
          <p:cNvPr name="Group 7" id="7"/>
          <p:cNvGrpSpPr>
            <a:grpSpLocks noChangeAspect="true"/>
          </p:cNvGrpSpPr>
          <p:nvPr/>
        </p:nvGrpSpPr>
        <p:grpSpPr>
          <a:xfrm rot="293300">
            <a:off x="14110288" y="-336374"/>
            <a:ext cx="5476244" cy="8441089"/>
            <a:chOff x="0" y="0"/>
            <a:chExt cx="3987800" cy="6146800"/>
          </a:xfrm>
        </p:grpSpPr>
        <p:sp>
          <p:nvSpPr>
            <p:cNvPr name="Freeform 8" id="8"/>
            <p:cNvSpPr/>
            <p:nvPr/>
          </p:nvSpPr>
          <p:spPr>
            <a:xfrm flipH="false" flipV="false" rot="0">
              <a:off x="0" y="0"/>
              <a:ext cx="3987800" cy="6146800"/>
            </a:xfrm>
            <a:custGeom>
              <a:avLst/>
              <a:gdLst/>
              <a:ahLst/>
              <a:cxnLst/>
              <a:rect r="r" b="b" t="t" l="l"/>
              <a:pathLst>
                <a:path h="6146800" w="3987800">
                  <a:moveTo>
                    <a:pt x="3987800" y="6146800"/>
                  </a:moveTo>
                  <a:lnTo>
                    <a:pt x="0" y="6146800"/>
                  </a:lnTo>
                  <a:lnTo>
                    <a:pt x="0" y="0"/>
                  </a:lnTo>
                  <a:lnTo>
                    <a:pt x="3987800" y="0"/>
                  </a:lnTo>
                  <a:lnTo>
                    <a:pt x="3987800" y="6146800"/>
                  </a:lnTo>
                  <a:close/>
                </a:path>
              </a:pathLst>
            </a:custGeom>
            <a:blipFill>
              <a:blip r:embed="rId4"/>
              <a:stretch>
                <a:fillRect l="-1347" t="0" r="-1347" b="0"/>
              </a:stretch>
            </a:blipFill>
          </p:spPr>
        </p:sp>
        <p:sp>
          <p:nvSpPr>
            <p:cNvPr name="Freeform 9" id="9"/>
            <p:cNvSpPr/>
            <p:nvPr/>
          </p:nvSpPr>
          <p:spPr>
            <a:xfrm flipH="false" flipV="false" rot="0">
              <a:off x="0" y="0"/>
              <a:ext cx="3987800" cy="6146800"/>
            </a:xfrm>
            <a:custGeom>
              <a:avLst/>
              <a:gdLst/>
              <a:ahLst/>
              <a:cxnLst/>
              <a:rect r="r" b="b" t="t" l="l"/>
              <a:pathLst>
                <a:path h="6146800" w="3987800">
                  <a:moveTo>
                    <a:pt x="3987800" y="6146800"/>
                  </a:moveTo>
                  <a:lnTo>
                    <a:pt x="0" y="6146800"/>
                  </a:lnTo>
                  <a:lnTo>
                    <a:pt x="0" y="0"/>
                  </a:lnTo>
                  <a:lnTo>
                    <a:pt x="3987800" y="0"/>
                  </a:lnTo>
                  <a:lnTo>
                    <a:pt x="3987800" y="6146800"/>
                  </a:lnTo>
                  <a:close/>
                </a:path>
              </a:pathLst>
            </a:custGeom>
            <a:blipFill>
              <a:blip r:embed="rId5"/>
              <a:stretch>
                <a:fillRect l="-95" t="0" r="-95" b="0"/>
              </a:stretch>
            </a:blipFill>
          </p:spPr>
        </p:sp>
      </p:grpSp>
      <p:grpSp>
        <p:nvGrpSpPr>
          <p:cNvPr name="Group 10" id="10"/>
          <p:cNvGrpSpPr>
            <a:grpSpLocks noChangeAspect="true"/>
          </p:cNvGrpSpPr>
          <p:nvPr/>
        </p:nvGrpSpPr>
        <p:grpSpPr>
          <a:xfrm rot="10307901">
            <a:off x="-2531073" y="-7516678"/>
            <a:ext cx="12971260" cy="8983798"/>
            <a:chOff x="0" y="0"/>
            <a:chExt cx="3429000" cy="2374900"/>
          </a:xfrm>
        </p:grpSpPr>
        <p:sp>
          <p:nvSpPr>
            <p:cNvPr name="Freeform 11" id="11"/>
            <p:cNvSpPr/>
            <p:nvPr/>
          </p:nvSpPr>
          <p:spPr>
            <a:xfrm flipH="false" flipV="false" rot="0">
              <a:off x="59944" y="76200"/>
              <a:ext cx="3330956" cy="2206978"/>
            </a:xfrm>
            <a:custGeom>
              <a:avLst/>
              <a:gdLst/>
              <a:ahLst/>
              <a:cxnLst/>
              <a:rect r="r" b="b" t="t" l="l"/>
              <a:pathLst>
                <a:path h="2206978" w="3330956">
                  <a:moveTo>
                    <a:pt x="2162556" y="25400"/>
                  </a:moveTo>
                  <a:lnTo>
                    <a:pt x="2391156" y="0"/>
                  </a:lnTo>
                  <a:lnTo>
                    <a:pt x="2632456" y="38100"/>
                  </a:lnTo>
                  <a:lnTo>
                    <a:pt x="2975356" y="38100"/>
                  </a:lnTo>
                  <a:cubicBezTo>
                    <a:pt x="2975356" y="38100"/>
                    <a:pt x="3076956" y="12700"/>
                    <a:pt x="3089656" y="38100"/>
                  </a:cubicBezTo>
                  <a:cubicBezTo>
                    <a:pt x="3102356" y="63500"/>
                    <a:pt x="3153156" y="228600"/>
                    <a:pt x="3153156" y="228600"/>
                  </a:cubicBezTo>
                  <a:cubicBezTo>
                    <a:pt x="3153156" y="228600"/>
                    <a:pt x="3203956" y="304800"/>
                    <a:pt x="3191256" y="355600"/>
                  </a:cubicBezTo>
                  <a:cubicBezTo>
                    <a:pt x="3178556" y="406400"/>
                    <a:pt x="3216656" y="520700"/>
                    <a:pt x="3216656" y="520700"/>
                  </a:cubicBezTo>
                  <a:cubicBezTo>
                    <a:pt x="3216656" y="520700"/>
                    <a:pt x="3242056" y="571500"/>
                    <a:pt x="3216656" y="622300"/>
                  </a:cubicBezTo>
                  <a:cubicBezTo>
                    <a:pt x="3216656" y="622300"/>
                    <a:pt x="3203956" y="762000"/>
                    <a:pt x="3229356" y="812800"/>
                  </a:cubicBezTo>
                  <a:cubicBezTo>
                    <a:pt x="3229356" y="812800"/>
                    <a:pt x="3267456" y="838200"/>
                    <a:pt x="3242056" y="1003300"/>
                  </a:cubicBezTo>
                  <a:lnTo>
                    <a:pt x="3254756" y="1181100"/>
                  </a:lnTo>
                  <a:cubicBezTo>
                    <a:pt x="3254756" y="1181100"/>
                    <a:pt x="3229356" y="1257300"/>
                    <a:pt x="3242056" y="1308100"/>
                  </a:cubicBezTo>
                  <a:lnTo>
                    <a:pt x="3267456" y="1562100"/>
                  </a:lnTo>
                  <a:lnTo>
                    <a:pt x="3318256" y="1701800"/>
                  </a:lnTo>
                  <a:lnTo>
                    <a:pt x="3318256" y="1854200"/>
                  </a:lnTo>
                  <a:lnTo>
                    <a:pt x="3330956" y="1955800"/>
                  </a:lnTo>
                  <a:cubicBezTo>
                    <a:pt x="3330956" y="1955800"/>
                    <a:pt x="3305556" y="2019300"/>
                    <a:pt x="3203956" y="2044700"/>
                  </a:cubicBezTo>
                  <a:cubicBezTo>
                    <a:pt x="3203956" y="2044700"/>
                    <a:pt x="3140456" y="2044700"/>
                    <a:pt x="3089656" y="2082800"/>
                  </a:cubicBezTo>
                  <a:cubicBezTo>
                    <a:pt x="3038856" y="2120900"/>
                    <a:pt x="2924556" y="2197100"/>
                    <a:pt x="2861056" y="2184400"/>
                  </a:cubicBezTo>
                  <a:cubicBezTo>
                    <a:pt x="2861056" y="2184400"/>
                    <a:pt x="2708656" y="2171700"/>
                    <a:pt x="2683256" y="2146300"/>
                  </a:cubicBezTo>
                  <a:cubicBezTo>
                    <a:pt x="2683256" y="2146300"/>
                    <a:pt x="2581656" y="2133600"/>
                    <a:pt x="2556256" y="2133600"/>
                  </a:cubicBezTo>
                  <a:cubicBezTo>
                    <a:pt x="2530856" y="2133600"/>
                    <a:pt x="2467356" y="2146300"/>
                    <a:pt x="2467356" y="2146300"/>
                  </a:cubicBezTo>
                  <a:cubicBezTo>
                    <a:pt x="2467356" y="2146300"/>
                    <a:pt x="2391156" y="2171700"/>
                    <a:pt x="2353056" y="2159000"/>
                  </a:cubicBezTo>
                  <a:cubicBezTo>
                    <a:pt x="2314956" y="2146300"/>
                    <a:pt x="2289556" y="2146300"/>
                    <a:pt x="2213356" y="2159000"/>
                  </a:cubicBezTo>
                  <a:cubicBezTo>
                    <a:pt x="2213356" y="2159000"/>
                    <a:pt x="2187956" y="2184400"/>
                    <a:pt x="2010156" y="2184400"/>
                  </a:cubicBezTo>
                  <a:cubicBezTo>
                    <a:pt x="2010156" y="2184400"/>
                    <a:pt x="1857756" y="2235200"/>
                    <a:pt x="1781556" y="2184400"/>
                  </a:cubicBezTo>
                  <a:cubicBezTo>
                    <a:pt x="1781556" y="2184400"/>
                    <a:pt x="1756156" y="2146300"/>
                    <a:pt x="1540256" y="2159000"/>
                  </a:cubicBezTo>
                  <a:cubicBezTo>
                    <a:pt x="1540256" y="2159000"/>
                    <a:pt x="1387856" y="2171700"/>
                    <a:pt x="1362456" y="2159000"/>
                  </a:cubicBezTo>
                  <a:lnTo>
                    <a:pt x="1057656" y="2197100"/>
                  </a:lnTo>
                  <a:cubicBezTo>
                    <a:pt x="1057656" y="2197100"/>
                    <a:pt x="714756" y="2184400"/>
                    <a:pt x="663956" y="2171700"/>
                  </a:cubicBezTo>
                  <a:cubicBezTo>
                    <a:pt x="613156" y="2159000"/>
                    <a:pt x="409956" y="2120900"/>
                    <a:pt x="384556" y="2146300"/>
                  </a:cubicBezTo>
                  <a:cubicBezTo>
                    <a:pt x="359156" y="2171700"/>
                    <a:pt x="206756" y="2171700"/>
                    <a:pt x="181356" y="2159000"/>
                  </a:cubicBezTo>
                  <a:cubicBezTo>
                    <a:pt x="155956" y="2146300"/>
                    <a:pt x="117856" y="2044700"/>
                    <a:pt x="105156" y="1993900"/>
                  </a:cubicBezTo>
                  <a:cubicBezTo>
                    <a:pt x="92456" y="1943100"/>
                    <a:pt x="92456" y="1803400"/>
                    <a:pt x="92456" y="1778000"/>
                  </a:cubicBezTo>
                  <a:cubicBezTo>
                    <a:pt x="92456" y="1752600"/>
                    <a:pt x="54356" y="1714500"/>
                    <a:pt x="54356" y="1714500"/>
                  </a:cubicBezTo>
                  <a:lnTo>
                    <a:pt x="79756" y="1562100"/>
                  </a:lnTo>
                  <a:cubicBezTo>
                    <a:pt x="79756" y="1562100"/>
                    <a:pt x="79756" y="1435100"/>
                    <a:pt x="54356" y="1397000"/>
                  </a:cubicBezTo>
                  <a:cubicBezTo>
                    <a:pt x="28956" y="1358900"/>
                    <a:pt x="54356" y="1206500"/>
                    <a:pt x="54356" y="1206500"/>
                  </a:cubicBezTo>
                  <a:cubicBezTo>
                    <a:pt x="54356" y="1206500"/>
                    <a:pt x="28956" y="1079500"/>
                    <a:pt x="41656" y="1041400"/>
                  </a:cubicBezTo>
                  <a:cubicBezTo>
                    <a:pt x="54356" y="1003300"/>
                    <a:pt x="67056" y="939800"/>
                    <a:pt x="67056" y="901700"/>
                  </a:cubicBezTo>
                  <a:cubicBezTo>
                    <a:pt x="67056" y="863600"/>
                    <a:pt x="41656" y="673100"/>
                    <a:pt x="41656" y="673100"/>
                  </a:cubicBezTo>
                  <a:lnTo>
                    <a:pt x="16256" y="571500"/>
                  </a:lnTo>
                  <a:cubicBezTo>
                    <a:pt x="16256" y="571500"/>
                    <a:pt x="-9144" y="508000"/>
                    <a:pt x="3556" y="393700"/>
                  </a:cubicBezTo>
                  <a:cubicBezTo>
                    <a:pt x="16256" y="279400"/>
                    <a:pt x="3556" y="279400"/>
                    <a:pt x="3556" y="279400"/>
                  </a:cubicBezTo>
                  <a:lnTo>
                    <a:pt x="206756" y="190500"/>
                  </a:lnTo>
                  <a:cubicBezTo>
                    <a:pt x="206756" y="190500"/>
                    <a:pt x="308356" y="76200"/>
                    <a:pt x="473456" y="76200"/>
                  </a:cubicBezTo>
                  <a:lnTo>
                    <a:pt x="600456" y="114300"/>
                  </a:lnTo>
                  <a:cubicBezTo>
                    <a:pt x="600456" y="114300"/>
                    <a:pt x="651256" y="139700"/>
                    <a:pt x="740156" y="127000"/>
                  </a:cubicBezTo>
                  <a:cubicBezTo>
                    <a:pt x="829056" y="114300"/>
                    <a:pt x="905256" y="88900"/>
                    <a:pt x="905256" y="88900"/>
                  </a:cubicBezTo>
                  <a:cubicBezTo>
                    <a:pt x="905256" y="88900"/>
                    <a:pt x="994156" y="114300"/>
                    <a:pt x="1057656" y="88900"/>
                  </a:cubicBezTo>
                  <a:lnTo>
                    <a:pt x="1108456" y="76200"/>
                  </a:lnTo>
                  <a:lnTo>
                    <a:pt x="1133856" y="76200"/>
                  </a:lnTo>
                  <a:cubicBezTo>
                    <a:pt x="1133856" y="76200"/>
                    <a:pt x="1171956" y="50800"/>
                    <a:pt x="1197356" y="76200"/>
                  </a:cubicBezTo>
                  <a:cubicBezTo>
                    <a:pt x="1197356" y="76200"/>
                    <a:pt x="1222756" y="50800"/>
                    <a:pt x="1260856" y="63500"/>
                  </a:cubicBezTo>
                  <a:cubicBezTo>
                    <a:pt x="1260856" y="63500"/>
                    <a:pt x="1337056" y="38100"/>
                    <a:pt x="1337056" y="38100"/>
                  </a:cubicBezTo>
                  <a:cubicBezTo>
                    <a:pt x="1337056" y="38100"/>
                    <a:pt x="1425956" y="38100"/>
                    <a:pt x="1425956" y="38100"/>
                  </a:cubicBezTo>
                  <a:lnTo>
                    <a:pt x="1514856" y="63500"/>
                  </a:lnTo>
                  <a:lnTo>
                    <a:pt x="1756156" y="63500"/>
                  </a:lnTo>
                  <a:lnTo>
                    <a:pt x="1883156" y="50800"/>
                  </a:lnTo>
                  <a:lnTo>
                    <a:pt x="1933956" y="76200"/>
                  </a:lnTo>
                  <a:lnTo>
                    <a:pt x="2010156" y="50800"/>
                  </a:lnTo>
                  <a:lnTo>
                    <a:pt x="2162556" y="25400"/>
                  </a:lnTo>
                  <a:close/>
                </a:path>
              </a:pathLst>
            </a:custGeom>
            <a:blipFill>
              <a:blip r:embed="rId6"/>
              <a:stretch>
                <a:fillRect l="0" t="-309" r="0" b="-309"/>
              </a:stretch>
            </a:blipFill>
          </p:spPr>
        </p:sp>
        <p:sp>
          <p:nvSpPr>
            <p:cNvPr name="Freeform 12" id="12"/>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sp>
        <p:nvSpPr>
          <p:cNvPr name="Freeform 13" id="13"/>
          <p:cNvSpPr/>
          <p:nvPr/>
        </p:nvSpPr>
        <p:spPr>
          <a:xfrm flipH="false" flipV="false" rot="-1229160">
            <a:off x="-1831068" y="2350071"/>
            <a:ext cx="3765170" cy="1641999"/>
          </a:xfrm>
          <a:custGeom>
            <a:avLst/>
            <a:gdLst/>
            <a:ahLst/>
            <a:cxnLst/>
            <a:rect r="r" b="b" t="t" l="l"/>
            <a:pathLst>
              <a:path h="1641999" w="3765170">
                <a:moveTo>
                  <a:pt x="0" y="0"/>
                </a:moveTo>
                <a:lnTo>
                  <a:pt x="3765170" y="0"/>
                </a:lnTo>
                <a:lnTo>
                  <a:pt x="3765170" y="1641999"/>
                </a:lnTo>
                <a:lnTo>
                  <a:pt x="0" y="1641999"/>
                </a:lnTo>
                <a:lnTo>
                  <a:pt x="0" y="0"/>
                </a:lnTo>
                <a:close/>
              </a:path>
            </a:pathLst>
          </a:custGeom>
          <a:blipFill>
            <a:blip r:embed="rId8"/>
            <a:stretch>
              <a:fillRect l="0" t="0" r="0" b="0"/>
            </a:stretch>
          </a:blipFill>
        </p:spPr>
      </p:sp>
      <p:sp>
        <p:nvSpPr>
          <p:cNvPr name="Freeform 14" id="14"/>
          <p:cNvSpPr/>
          <p:nvPr/>
        </p:nvSpPr>
        <p:spPr>
          <a:xfrm flipH="false" flipV="false" rot="-5076825">
            <a:off x="12564350" y="74951"/>
            <a:ext cx="3191732" cy="1007718"/>
          </a:xfrm>
          <a:custGeom>
            <a:avLst/>
            <a:gdLst/>
            <a:ahLst/>
            <a:cxnLst/>
            <a:rect r="r" b="b" t="t" l="l"/>
            <a:pathLst>
              <a:path h="1007718" w="3191732">
                <a:moveTo>
                  <a:pt x="0" y="0"/>
                </a:moveTo>
                <a:lnTo>
                  <a:pt x="3191733" y="0"/>
                </a:lnTo>
                <a:lnTo>
                  <a:pt x="3191733" y="1007718"/>
                </a:lnTo>
                <a:lnTo>
                  <a:pt x="0" y="1007718"/>
                </a:lnTo>
                <a:lnTo>
                  <a:pt x="0" y="0"/>
                </a:lnTo>
                <a:close/>
              </a:path>
            </a:pathLst>
          </a:custGeom>
          <a:blipFill>
            <a:blip r:embed="rId9"/>
            <a:stretch>
              <a:fillRect l="0" t="0" r="0" b="0"/>
            </a:stretch>
          </a:blipFill>
        </p:spPr>
      </p:sp>
      <p:grpSp>
        <p:nvGrpSpPr>
          <p:cNvPr name="Group 15" id="15"/>
          <p:cNvGrpSpPr/>
          <p:nvPr/>
        </p:nvGrpSpPr>
        <p:grpSpPr>
          <a:xfrm rot="0">
            <a:off x="5082059" y="4599013"/>
            <a:ext cx="8123882" cy="1149735"/>
            <a:chOff x="0" y="0"/>
            <a:chExt cx="10831843" cy="1532980"/>
          </a:xfrm>
        </p:grpSpPr>
        <p:sp>
          <p:nvSpPr>
            <p:cNvPr name="AutoShape 16" id="16"/>
            <p:cNvSpPr/>
            <p:nvPr/>
          </p:nvSpPr>
          <p:spPr>
            <a:xfrm rot="0">
              <a:off x="0" y="0"/>
              <a:ext cx="10831843" cy="1532980"/>
            </a:xfrm>
            <a:prstGeom prst="rect">
              <a:avLst/>
            </a:prstGeom>
            <a:solidFill>
              <a:srgbClr val="141414"/>
            </a:solidFill>
          </p:spPr>
        </p:sp>
        <p:sp>
          <p:nvSpPr>
            <p:cNvPr name="TextBox 17" id="17"/>
            <p:cNvSpPr txBox="true"/>
            <p:nvPr/>
          </p:nvSpPr>
          <p:spPr>
            <a:xfrm rot="0">
              <a:off x="396108" y="347813"/>
              <a:ext cx="10039627" cy="761153"/>
            </a:xfrm>
            <a:prstGeom prst="rect">
              <a:avLst/>
            </a:prstGeom>
          </p:spPr>
          <p:txBody>
            <a:bodyPr anchor="t" rtlCol="false" tIns="0" lIns="0" bIns="0" rIns="0">
              <a:spAutoFit/>
            </a:bodyPr>
            <a:lstStyle/>
            <a:p>
              <a:pPr algn="ctr" marL="0" indent="0" lvl="0">
                <a:lnSpc>
                  <a:spcPts val="4759"/>
                </a:lnSpc>
                <a:spcBef>
                  <a:spcPct val="0"/>
                </a:spcBef>
              </a:pPr>
              <a:r>
                <a:rPr lang="en-US" sz="3399">
                  <a:solidFill>
                    <a:srgbClr val="FFFFFF"/>
                  </a:solidFill>
                  <a:latin typeface="Courier Prime"/>
                  <a:ea typeface="Courier Prime"/>
                  <a:cs typeface="Courier Prime"/>
                  <a:sym typeface="Courier Prime"/>
                </a:rPr>
                <a:t>HEJTUJ</a:t>
              </a:r>
            </a:p>
          </p:txBody>
        </p:sp>
      </p:grpSp>
      <p:grpSp>
        <p:nvGrpSpPr>
          <p:cNvPr name="Group 18" id="18"/>
          <p:cNvGrpSpPr/>
          <p:nvPr/>
        </p:nvGrpSpPr>
        <p:grpSpPr>
          <a:xfrm rot="133109">
            <a:off x="5082059" y="6293565"/>
            <a:ext cx="8123882" cy="1149735"/>
            <a:chOff x="0" y="0"/>
            <a:chExt cx="10831843" cy="1532980"/>
          </a:xfrm>
        </p:grpSpPr>
        <p:sp>
          <p:nvSpPr>
            <p:cNvPr name="AutoShape 19" id="19"/>
            <p:cNvSpPr/>
            <p:nvPr/>
          </p:nvSpPr>
          <p:spPr>
            <a:xfrm rot="0">
              <a:off x="0" y="0"/>
              <a:ext cx="10831843" cy="1532980"/>
            </a:xfrm>
            <a:prstGeom prst="rect">
              <a:avLst/>
            </a:prstGeom>
            <a:solidFill>
              <a:srgbClr val="141414"/>
            </a:solidFill>
          </p:spPr>
        </p:sp>
        <p:sp>
          <p:nvSpPr>
            <p:cNvPr name="TextBox 20" id="20"/>
            <p:cNvSpPr txBox="true"/>
            <p:nvPr/>
          </p:nvSpPr>
          <p:spPr>
            <a:xfrm rot="0">
              <a:off x="396108" y="347813"/>
              <a:ext cx="10039627" cy="761153"/>
            </a:xfrm>
            <a:prstGeom prst="rect">
              <a:avLst/>
            </a:prstGeom>
          </p:spPr>
          <p:txBody>
            <a:bodyPr anchor="t" rtlCol="false" tIns="0" lIns="0" bIns="0" rIns="0">
              <a:spAutoFit/>
            </a:bodyPr>
            <a:lstStyle/>
            <a:p>
              <a:pPr algn="ctr" marL="0" indent="0" lvl="0">
                <a:lnSpc>
                  <a:spcPts val="4759"/>
                </a:lnSpc>
                <a:spcBef>
                  <a:spcPct val="0"/>
                </a:spcBef>
              </a:pPr>
              <a:r>
                <a:rPr lang="en-US" sz="3399">
                  <a:solidFill>
                    <a:srgbClr val="FFFFFF"/>
                  </a:solidFill>
                  <a:latin typeface="Courier Prime"/>
                  <a:ea typeface="Courier Prime"/>
                  <a:cs typeface="Courier Prime"/>
                  <a:sym typeface="Courier Prime"/>
                </a:rPr>
                <a:t>MNIE!</a:t>
              </a:r>
            </a:p>
          </p:txBody>
        </p:sp>
      </p:grpSp>
      <p:grpSp>
        <p:nvGrpSpPr>
          <p:cNvPr name="Group 21" id="21"/>
          <p:cNvGrpSpPr/>
          <p:nvPr/>
        </p:nvGrpSpPr>
        <p:grpSpPr>
          <a:xfrm rot="0">
            <a:off x="0" y="8678261"/>
            <a:ext cx="18751165" cy="1747030"/>
            <a:chOff x="0" y="0"/>
            <a:chExt cx="4938578" cy="460123"/>
          </a:xfrm>
        </p:grpSpPr>
        <p:sp>
          <p:nvSpPr>
            <p:cNvPr name="Freeform 22" id="22"/>
            <p:cNvSpPr/>
            <p:nvPr/>
          </p:nvSpPr>
          <p:spPr>
            <a:xfrm flipH="false" flipV="false" rot="0">
              <a:off x="0" y="0"/>
              <a:ext cx="4938578" cy="460123"/>
            </a:xfrm>
            <a:custGeom>
              <a:avLst/>
              <a:gdLst/>
              <a:ahLst/>
              <a:cxnLst/>
              <a:rect r="r" b="b" t="t" l="l"/>
              <a:pathLst>
                <a:path h="460123" w="4938578">
                  <a:moveTo>
                    <a:pt x="0" y="0"/>
                  </a:moveTo>
                  <a:lnTo>
                    <a:pt x="4938578" y="0"/>
                  </a:lnTo>
                  <a:lnTo>
                    <a:pt x="4938578" y="460123"/>
                  </a:lnTo>
                  <a:lnTo>
                    <a:pt x="0" y="460123"/>
                  </a:lnTo>
                  <a:close/>
                </a:path>
              </a:pathLst>
            </a:custGeom>
            <a:solidFill>
              <a:srgbClr val="FFFFFF"/>
            </a:solidFill>
          </p:spPr>
        </p:sp>
        <p:sp>
          <p:nvSpPr>
            <p:cNvPr name="TextBox 23" id="23"/>
            <p:cNvSpPr txBox="true"/>
            <p:nvPr/>
          </p:nvSpPr>
          <p:spPr>
            <a:xfrm>
              <a:off x="0" y="-38100"/>
              <a:ext cx="4938578" cy="498223"/>
            </a:xfrm>
            <a:prstGeom prst="rect">
              <a:avLst/>
            </a:prstGeom>
          </p:spPr>
          <p:txBody>
            <a:bodyPr anchor="ctr" rtlCol="false" tIns="50800" lIns="50800" bIns="50800" rIns="50800"/>
            <a:lstStyle/>
            <a:p>
              <a:pPr algn="ctr">
                <a:lnSpc>
                  <a:spcPts val="2659"/>
                </a:lnSpc>
                <a:spcBef>
                  <a:spcPct val="0"/>
                </a:spcBef>
              </a:pPr>
            </a:p>
          </p:txBody>
        </p:sp>
      </p:grpSp>
      <p:sp>
        <p:nvSpPr>
          <p:cNvPr name="Freeform 24" id="24"/>
          <p:cNvSpPr/>
          <p:nvPr/>
        </p:nvSpPr>
        <p:spPr>
          <a:xfrm flipH="false" flipV="false" rot="0">
            <a:off x="2648418" y="8844263"/>
            <a:ext cx="1306139" cy="1306139"/>
          </a:xfrm>
          <a:custGeom>
            <a:avLst/>
            <a:gdLst/>
            <a:ahLst/>
            <a:cxnLst/>
            <a:rect r="r" b="b" t="t" l="l"/>
            <a:pathLst>
              <a:path h="1306139" w="1306139">
                <a:moveTo>
                  <a:pt x="0" y="0"/>
                </a:moveTo>
                <a:lnTo>
                  <a:pt x="1306139" y="0"/>
                </a:lnTo>
                <a:lnTo>
                  <a:pt x="1306139" y="1306139"/>
                </a:lnTo>
                <a:lnTo>
                  <a:pt x="0" y="1306139"/>
                </a:lnTo>
                <a:lnTo>
                  <a:pt x="0" y="0"/>
                </a:lnTo>
                <a:close/>
              </a:path>
            </a:pathLst>
          </a:custGeom>
          <a:blipFill>
            <a:blip r:embed="rId10"/>
            <a:stretch>
              <a:fillRect l="0" t="0" r="0" b="0"/>
            </a:stretch>
          </a:blipFill>
        </p:spPr>
      </p:sp>
      <p:sp>
        <p:nvSpPr>
          <p:cNvPr name="Freeform 25" id="25"/>
          <p:cNvSpPr/>
          <p:nvPr/>
        </p:nvSpPr>
        <p:spPr>
          <a:xfrm flipH="false" flipV="false" rot="0">
            <a:off x="5543710" y="8529252"/>
            <a:ext cx="5098218" cy="2045048"/>
          </a:xfrm>
          <a:custGeom>
            <a:avLst/>
            <a:gdLst/>
            <a:ahLst/>
            <a:cxnLst/>
            <a:rect r="r" b="b" t="t" l="l"/>
            <a:pathLst>
              <a:path h="2045048" w="5098218">
                <a:moveTo>
                  <a:pt x="0" y="0"/>
                </a:moveTo>
                <a:lnTo>
                  <a:pt x="5098218" y="0"/>
                </a:lnTo>
                <a:lnTo>
                  <a:pt x="5098218" y="2045048"/>
                </a:lnTo>
                <a:lnTo>
                  <a:pt x="0" y="2045048"/>
                </a:lnTo>
                <a:lnTo>
                  <a:pt x="0" y="0"/>
                </a:lnTo>
                <a:close/>
              </a:path>
            </a:pathLst>
          </a:custGeom>
          <a:blipFill>
            <a:blip r:embed="rId11"/>
            <a:stretch>
              <a:fillRect l="0" t="0" r="0" b="0"/>
            </a:stretch>
          </a:blipFill>
        </p:spPr>
      </p:sp>
      <p:sp>
        <p:nvSpPr>
          <p:cNvPr name="Freeform 26" id="26"/>
          <p:cNvSpPr/>
          <p:nvPr/>
        </p:nvSpPr>
        <p:spPr>
          <a:xfrm flipH="false" flipV="false" rot="0">
            <a:off x="11259837" y="9023950"/>
            <a:ext cx="3947300" cy="946765"/>
          </a:xfrm>
          <a:custGeom>
            <a:avLst/>
            <a:gdLst/>
            <a:ahLst/>
            <a:cxnLst/>
            <a:rect r="r" b="b" t="t" l="l"/>
            <a:pathLst>
              <a:path h="946765" w="3947300">
                <a:moveTo>
                  <a:pt x="0" y="0"/>
                </a:moveTo>
                <a:lnTo>
                  <a:pt x="3947300" y="0"/>
                </a:lnTo>
                <a:lnTo>
                  <a:pt x="3947300" y="946765"/>
                </a:lnTo>
                <a:lnTo>
                  <a:pt x="0" y="946765"/>
                </a:lnTo>
                <a:lnTo>
                  <a:pt x="0" y="0"/>
                </a:lnTo>
                <a:close/>
              </a:path>
            </a:pathLst>
          </a:custGeom>
          <a:blipFill>
            <a:blip r:embed="rId12"/>
            <a:stretch>
              <a:fillRect l="-2714" t="0" r="-2714"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sp>
        <p:nvSpPr>
          <p:cNvPr name="Freeform 3" id="3"/>
          <p:cNvSpPr/>
          <p:nvPr/>
        </p:nvSpPr>
        <p:spPr>
          <a:xfrm flipH="false" flipV="false" rot="5719892">
            <a:off x="12444932" y="1611080"/>
            <a:ext cx="12592210" cy="9082131"/>
          </a:xfrm>
          <a:custGeom>
            <a:avLst/>
            <a:gdLst/>
            <a:ahLst/>
            <a:cxnLst/>
            <a:rect r="r" b="b" t="t" l="l"/>
            <a:pathLst>
              <a:path h="9082131" w="12592210">
                <a:moveTo>
                  <a:pt x="0" y="0"/>
                </a:moveTo>
                <a:lnTo>
                  <a:pt x="12592210" y="0"/>
                </a:lnTo>
                <a:lnTo>
                  <a:pt x="12592210" y="9082131"/>
                </a:lnTo>
                <a:lnTo>
                  <a:pt x="0" y="9082131"/>
                </a:lnTo>
                <a:lnTo>
                  <a:pt x="0" y="0"/>
                </a:lnTo>
                <a:close/>
              </a:path>
            </a:pathLst>
          </a:custGeom>
          <a:blipFill>
            <a:blip r:embed="rId3"/>
            <a:stretch>
              <a:fillRect l="0" t="0" r="0" b="0"/>
            </a:stretch>
          </a:blipFill>
        </p:spPr>
      </p:sp>
      <p:grpSp>
        <p:nvGrpSpPr>
          <p:cNvPr name="Group 4" id="4"/>
          <p:cNvGrpSpPr/>
          <p:nvPr/>
        </p:nvGrpSpPr>
        <p:grpSpPr>
          <a:xfrm rot="0">
            <a:off x="784929" y="2169190"/>
            <a:ext cx="15623987" cy="1171575"/>
            <a:chOff x="0" y="0"/>
            <a:chExt cx="20831982" cy="1562099"/>
          </a:xfrm>
        </p:grpSpPr>
        <p:sp>
          <p:nvSpPr>
            <p:cNvPr name="AutoShape 5" id="5"/>
            <p:cNvSpPr/>
            <p:nvPr/>
          </p:nvSpPr>
          <p:spPr>
            <a:xfrm rot="0">
              <a:off x="0" y="0"/>
              <a:ext cx="20831982" cy="1562099"/>
            </a:xfrm>
            <a:prstGeom prst="rect">
              <a:avLst/>
            </a:prstGeom>
            <a:solidFill>
              <a:srgbClr val="141414"/>
            </a:solidFill>
          </p:spPr>
        </p:sp>
        <p:sp>
          <p:nvSpPr>
            <p:cNvPr name="TextBox 6" id="6"/>
            <p:cNvSpPr txBox="true"/>
            <p:nvPr/>
          </p:nvSpPr>
          <p:spPr>
            <a:xfrm rot="0">
              <a:off x="761801" y="287867"/>
              <a:ext cx="19308380" cy="929216"/>
            </a:xfrm>
            <a:prstGeom prst="rect">
              <a:avLst/>
            </a:prstGeom>
          </p:spPr>
          <p:txBody>
            <a:bodyPr anchor="t" rtlCol="false" tIns="0" lIns="0" bIns="0" rIns="0">
              <a:spAutoFit/>
            </a:bodyPr>
            <a:lstStyle/>
            <a:p>
              <a:pPr algn="l">
                <a:lnSpc>
                  <a:spcPts val="2800"/>
                </a:lnSpc>
              </a:pPr>
              <a:r>
                <a:rPr lang="en-US" sz="2000">
                  <a:solidFill>
                    <a:srgbClr val="FFFFFF"/>
                  </a:solidFill>
                  <a:latin typeface="Courier Prime"/>
                  <a:ea typeface="Courier Prime"/>
                  <a:cs typeface="Courier Prime"/>
                  <a:sym typeface="Courier Prime"/>
                </a:rPr>
                <a:t>Według dr hab. Marek Kochan, prof. Uniwersytetu SWPS</a:t>
              </a:r>
            </a:p>
            <a:p>
              <a:pPr algn="l" marL="0" indent="0" lvl="0">
                <a:lnSpc>
                  <a:spcPts val="2800"/>
                </a:lnSpc>
                <a:spcBef>
                  <a:spcPct val="0"/>
                </a:spcBef>
              </a:pPr>
              <a:r>
                <a:rPr lang="en-US" sz="2000">
                  <a:solidFill>
                    <a:srgbClr val="FFFFFF"/>
                  </a:solidFill>
                  <a:latin typeface="Courier Prime"/>
                  <a:ea typeface="Courier Prime"/>
                  <a:cs typeface="Courier Prime"/>
                  <a:sym typeface="Courier Prime"/>
                </a:rPr>
                <a:t>Językoznawcy i medioznawca z Wydziału Nauk Społecznych w Warszawie Uniwersytetu SWPS</a:t>
              </a:r>
            </a:p>
          </p:txBody>
        </p:sp>
      </p:grpSp>
      <p:sp>
        <p:nvSpPr>
          <p:cNvPr name="Freeform 7" id="7"/>
          <p:cNvSpPr/>
          <p:nvPr/>
        </p:nvSpPr>
        <p:spPr>
          <a:xfrm flipH="false" flipV="false" rot="1629326">
            <a:off x="904598" y="818009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1028700" y="4177737"/>
            <a:ext cx="15658260" cy="4672711"/>
            <a:chOff x="0" y="0"/>
            <a:chExt cx="20877680" cy="6230281"/>
          </a:xfrm>
        </p:grpSpPr>
        <p:sp>
          <p:nvSpPr>
            <p:cNvPr name="AutoShape 9" id="9"/>
            <p:cNvSpPr/>
            <p:nvPr/>
          </p:nvSpPr>
          <p:spPr>
            <a:xfrm rot="0">
              <a:off x="0" y="0"/>
              <a:ext cx="20877680" cy="6230281"/>
            </a:xfrm>
            <a:prstGeom prst="rect">
              <a:avLst/>
            </a:prstGeom>
            <a:solidFill>
              <a:srgbClr val="141414"/>
            </a:solidFill>
          </p:spPr>
        </p:sp>
        <p:sp>
          <p:nvSpPr>
            <p:cNvPr name="TextBox 10" id="10"/>
            <p:cNvSpPr txBox="true"/>
            <p:nvPr/>
          </p:nvSpPr>
          <p:spPr>
            <a:xfrm rot="0">
              <a:off x="763472" y="209236"/>
              <a:ext cx="19350736" cy="5735610"/>
            </a:xfrm>
            <a:prstGeom prst="rect">
              <a:avLst/>
            </a:prstGeom>
          </p:spPr>
          <p:txBody>
            <a:bodyPr anchor="t" rtlCol="false" tIns="0" lIns="0" bIns="0" rIns="0">
              <a:spAutoFit/>
            </a:bodyPr>
            <a:lstStyle/>
            <a:p>
              <a:pPr algn="ctr" marL="0" indent="0" lvl="0">
                <a:lnSpc>
                  <a:spcPts val="4923"/>
                </a:lnSpc>
                <a:spcBef>
                  <a:spcPct val="0"/>
                </a:spcBef>
              </a:pPr>
              <a:r>
                <a:rPr lang="en-US" sz="3516">
                  <a:solidFill>
                    <a:srgbClr val="FFFFFF"/>
                  </a:solidFill>
                  <a:latin typeface="Courier Prime"/>
                  <a:ea typeface="Courier Prime"/>
                  <a:cs typeface="Courier Prime"/>
                  <a:sym typeface="Courier Prime"/>
                </a:rPr>
                <a:t>Te wyniki mogą świadczyć o </a:t>
              </a:r>
              <a:r>
                <a:rPr lang="en-US" sz="3516">
                  <a:solidFill>
                    <a:srgbClr val="FE502D"/>
                  </a:solidFill>
                  <a:latin typeface="Courier Prime"/>
                  <a:ea typeface="Courier Prime"/>
                  <a:cs typeface="Courier Prime"/>
                  <a:sym typeface="Courier Prime"/>
                </a:rPr>
                <a:t>normalizacji</a:t>
              </a:r>
              <a:r>
                <a:rPr lang="en-US" sz="3516">
                  <a:solidFill>
                    <a:srgbClr val="FFFFFF"/>
                  </a:solidFill>
                  <a:latin typeface="Courier Prime"/>
                  <a:ea typeface="Courier Prime"/>
                  <a:cs typeface="Courier Prime"/>
                  <a:sym typeface="Courier Prime"/>
                </a:rPr>
                <a:t> </a:t>
              </a:r>
              <a:r>
                <a:rPr lang="en-US" sz="3516">
                  <a:solidFill>
                    <a:srgbClr val="FE502D"/>
                  </a:solidFill>
                  <a:latin typeface="Courier Prime"/>
                  <a:ea typeface="Courier Prime"/>
                  <a:cs typeface="Courier Prime"/>
                  <a:sym typeface="Courier Prime"/>
                </a:rPr>
                <a:t>zjawiska hejtu</a:t>
              </a:r>
              <a:r>
                <a:rPr lang="en-US" sz="3516">
                  <a:solidFill>
                    <a:srgbClr val="FFFFFF"/>
                  </a:solidFill>
                  <a:latin typeface="Courier Prime"/>
                  <a:ea typeface="Courier Prime"/>
                  <a:cs typeface="Courier Prime"/>
                  <a:sym typeface="Courier Prime"/>
                </a:rPr>
                <a:t> i przyzwyczajeniu się internautów do zwyczajów komunikowania zawierających negatywne treści. Być może to, co pięć lat temu uważano za hejt, dziś mieści się w normie, bo obniżyła się sama norma publicznej komunikacji, a pojęcie hejtu jest łączone z bardziej drastycznymi formami przemocy językowej.</a:t>
              </a:r>
            </a:p>
          </p:txBody>
        </p:sp>
      </p:grpSp>
      <p:sp>
        <p:nvSpPr>
          <p:cNvPr name="TextBox 11" id="11"/>
          <p:cNvSpPr txBox="true"/>
          <p:nvPr/>
        </p:nvSpPr>
        <p:spPr>
          <a:xfrm rot="0">
            <a:off x="1028700" y="577911"/>
            <a:ext cx="12605891" cy="1228725"/>
          </a:xfrm>
          <a:prstGeom prst="rect">
            <a:avLst/>
          </a:prstGeom>
        </p:spPr>
        <p:txBody>
          <a:bodyPr anchor="t" rtlCol="false" tIns="0" lIns="0" bIns="0" rIns="0">
            <a:spAutoFit/>
          </a:bodyPr>
          <a:lstStyle/>
          <a:p>
            <a:pPr algn="l">
              <a:lnSpc>
                <a:spcPts val="9600"/>
              </a:lnSpc>
            </a:pPr>
            <a:r>
              <a:rPr lang="en-US" sz="8000">
                <a:solidFill>
                  <a:srgbClr val="FFFFFF"/>
                </a:solidFill>
                <a:latin typeface="Courier Prime"/>
                <a:ea typeface="Courier Prime"/>
                <a:cs typeface="Courier Prime"/>
                <a:sym typeface="Courier Prime"/>
              </a:rPr>
              <a:t>FAKTY Z RAPORTU SWPS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sp>
        <p:nvSpPr>
          <p:cNvPr name="TextBox 3" id="3"/>
          <p:cNvSpPr txBox="true"/>
          <p:nvPr/>
        </p:nvSpPr>
        <p:spPr>
          <a:xfrm rot="0">
            <a:off x="1028700" y="529731"/>
            <a:ext cx="14502237" cy="2447925"/>
          </a:xfrm>
          <a:prstGeom prst="rect">
            <a:avLst/>
          </a:prstGeom>
        </p:spPr>
        <p:txBody>
          <a:bodyPr anchor="t" rtlCol="false" tIns="0" lIns="0" bIns="0" rIns="0">
            <a:spAutoFit/>
          </a:bodyPr>
          <a:lstStyle/>
          <a:p>
            <a:pPr algn="l">
              <a:lnSpc>
                <a:spcPts val="9600"/>
              </a:lnSpc>
            </a:pPr>
            <a:r>
              <a:rPr lang="en-US" sz="8000">
                <a:solidFill>
                  <a:srgbClr val="FFFFFF"/>
                </a:solidFill>
                <a:latin typeface="Courier Prime"/>
                <a:ea typeface="Courier Prime"/>
                <a:cs typeface="Courier Prime"/>
                <a:sym typeface="Courier Prime"/>
              </a:rPr>
              <a:t>Hejterka </a:t>
            </a:r>
            <a:r>
              <a:rPr lang="en-US" sz="8000" u="sng">
                <a:solidFill>
                  <a:srgbClr val="FFFFFF"/>
                </a:solidFill>
                <a:latin typeface="Courier Prime"/>
                <a:ea typeface="Courier Prime"/>
                <a:cs typeface="Courier Prime"/>
                <a:sym typeface="Courier Prime"/>
                <a:hlinkClick r:id="rId3" tooltip="https://www.youtube.com/channel/UCxJrnvfqSSvly5hiq2Fe68g"/>
              </a:rPr>
              <a:t>SACCONEJOLYs</a:t>
            </a:r>
          </a:p>
          <a:p>
            <a:pPr algn="l">
              <a:lnSpc>
                <a:spcPts val="9600"/>
              </a:lnSpc>
            </a:pPr>
          </a:p>
        </p:txBody>
      </p:sp>
      <p:grpSp>
        <p:nvGrpSpPr>
          <p:cNvPr name="Group 4" id="4"/>
          <p:cNvGrpSpPr/>
          <p:nvPr/>
        </p:nvGrpSpPr>
        <p:grpSpPr>
          <a:xfrm rot="0">
            <a:off x="6679304" y="8787447"/>
            <a:ext cx="4929393" cy="941705"/>
            <a:chOff x="0" y="0"/>
            <a:chExt cx="6572524" cy="1255607"/>
          </a:xfrm>
        </p:grpSpPr>
        <p:sp>
          <p:nvSpPr>
            <p:cNvPr name="AutoShape 5" id="5"/>
            <p:cNvSpPr/>
            <p:nvPr/>
          </p:nvSpPr>
          <p:spPr>
            <a:xfrm rot="0">
              <a:off x="0" y="0"/>
              <a:ext cx="6572524" cy="1255607"/>
            </a:xfrm>
            <a:prstGeom prst="rect">
              <a:avLst/>
            </a:prstGeom>
            <a:solidFill>
              <a:srgbClr val="141414"/>
            </a:solidFill>
          </p:spPr>
        </p:sp>
        <p:sp>
          <p:nvSpPr>
            <p:cNvPr name="TextBox 6" id="6"/>
            <p:cNvSpPr txBox="true"/>
            <p:nvPr/>
          </p:nvSpPr>
          <p:spPr>
            <a:xfrm rot="0">
              <a:off x="240349" y="278342"/>
              <a:ext cx="6091825"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4:30 - 7:00</a:t>
              </a:r>
            </a:p>
          </p:txBody>
        </p:sp>
      </p:grpSp>
      <p:pic>
        <p:nvPicPr>
          <p:cNvPr name="Picture 7" id="7"/>
          <p:cNvPicPr>
            <a:picLocks noChangeAspect="true"/>
          </p:cNvPicPr>
          <p:nvPr>
            <a:videoFile r:link="rId5"/>
          </p:nvPr>
        </p:nvPicPr>
        <p:blipFill>
          <a:blip r:embed="rId4"/>
          <a:stretch>
            <a:fillRect/>
          </a:stretch>
        </p:blipFill>
        <p:spPr>
          <a:xfrm rot="0">
            <a:off x="3653314" y="2057400"/>
            <a:ext cx="10981372" cy="6172200"/>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grpSp>
        <p:nvGrpSpPr>
          <p:cNvPr name="Group 3" id="3"/>
          <p:cNvGrpSpPr/>
          <p:nvPr/>
        </p:nvGrpSpPr>
        <p:grpSpPr>
          <a:xfrm rot="0">
            <a:off x="2416282" y="1028700"/>
            <a:ext cx="13455437" cy="3206359"/>
            <a:chOff x="0" y="0"/>
            <a:chExt cx="17940582" cy="4275145"/>
          </a:xfrm>
        </p:grpSpPr>
        <p:sp>
          <p:nvSpPr>
            <p:cNvPr name="TextBox 4" id="4"/>
            <p:cNvSpPr txBox="true"/>
            <p:nvPr/>
          </p:nvSpPr>
          <p:spPr>
            <a:xfrm rot="0">
              <a:off x="0" y="-9525"/>
              <a:ext cx="17940582" cy="3260725"/>
            </a:xfrm>
            <a:prstGeom prst="rect">
              <a:avLst/>
            </a:prstGeom>
          </p:spPr>
          <p:txBody>
            <a:bodyPr anchor="t" rtlCol="false" tIns="0" lIns="0" bIns="0" rIns="0">
              <a:spAutoFit/>
            </a:bodyPr>
            <a:lstStyle/>
            <a:p>
              <a:pPr algn="ctr">
                <a:lnSpc>
                  <a:spcPts val="9600"/>
                </a:lnSpc>
              </a:pPr>
              <a:r>
                <a:rPr lang="en-US" sz="8000">
                  <a:solidFill>
                    <a:srgbClr val="FFFFFF"/>
                  </a:solidFill>
                  <a:latin typeface="Courier Prime"/>
                  <a:ea typeface="Courier Prime"/>
                  <a:cs typeface="Courier Prime"/>
                  <a:sym typeface="Courier Prime"/>
                </a:rPr>
                <a:t>Jakie są przyczyny hejtu?</a:t>
              </a:r>
            </a:p>
          </p:txBody>
        </p:sp>
        <p:sp>
          <p:nvSpPr>
            <p:cNvPr name="TextBox 5" id="5"/>
            <p:cNvSpPr txBox="true"/>
            <p:nvPr/>
          </p:nvSpPr>
          <p:spPr>
            <a:xfrm rot="0">
              <a:off x="0" y="3642896"/>
              <a:ext cx="17940582"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możliwe przyczyny</a:t>
              </a:r>
            </a:p>
          </p:txBody>
        </p:sp>
      </p:grpSp>
      <p:grpSp>
        <p:nvGrpSpPr>
          <p:cNvPr name="Group 6" id="6"/>
          <p:cNvGrpSpPr/>
          <p:nvPr/>
        </p:nvGrpSpPr>
        <p:grpSpPr>
          <a:xfrm rot="0">
            <a:off x="1183934" y="4672647"/>
            <a:ext cx="4929393" cy="941705"/>
            <a:chOff x="0" y="0"/>
            <a:chExt cx="6572524" cy="1255607"/>
          </a:xfrm>
        </p:grpSpPr>
        <p:sp>
          <p:nvSpPr>
            <p:cNvPr name="AutoShape 7" id="7"/>
            <p:cNvSpPr/>
            <p:nvPr/>
          </p:nvSpPr>
          <p:spPr>
            <a:xfrm rot="0">
              <a:off x="0" y="0"/>
              <a:ext cx="6572524" cy="1255607"/>
            </a:xfrm>
            <a:prstGeom prst="rect">
              <a:avLst/>
            </a:prstGeom>
            <a:solidFill>
              <a:srgbClr val="141414"/>
            </a:solidFill>
          </p:spPr>
        </p:sp>
        <p:sp>
          <p:nvSpPr>
            <p:cNvPr name="TextBox 8" id="8"/>
            <p:cNvSpPr txBox="true"/>
            <p:nvPr/>
          </p:nvSpPr>
          <p:spPr>
            <a:xfrm rot="0">
              <a:off x="240349" y="278342"/>
              <a:ext cx="6091825"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niska samoocena</a:t>
              </a:r>
            </a:p>
          </p:txBody>
        </p:sp>
      </p:grpSp>
      <p:grpSp>
        <p:nvGrpSpPr>
          <p:cNvPr name="Group 9" id="9"/>
          <p:cNvGrpSpPr/>
          <p:nvPr/>
        </p:nvGrpSpPr>
        <p:grpSpPr>
          <a:xfrm rot="0">
            <a:off x="1183934" y="6248633"/>
            <a:ext cx="4929393" cy="941705"/>
            <a:chOff x="0" y="0"/>
            <a:chExt cx="6572524" cy="1255607"/>
          </a:xfrm>
        </p:grpSpPr>
        <p:sp>
          <p:nvSpPr>
            <p:cNvPr name="AutoShape 10" id="10"/>
            <p:cNvSpPr/>
            <p:nvPr/>
          </p:nvSpPr>
          <p:spPr>
            <a:xfrm rot="0">
              <a:off x="0" y="0"/>
              <a:ext cx="6572524" cy="1255607"/>
            </a:xfrm>
            <a:prstGeom prst="rect">
              <a:avLst/>
            </a:prstGeom>
            <a:solidFill>
              <a:srgbClr val="141414"/>
            </a:solidFill>
          </p:spPr>
        </p:sp>
        <p:sp>
          <p:nvSpPr>
            <p:cNvPr name="TextBox 11" id="11"/>
            <p:cNvSpPr txBox="true"/>
            <p:nvPr/>
          </p:nvSpPr>
          <p:spPr>
            <a:xfrm rot="0">
              <a:off x="240349" y="278342"/>
              <a:ext cx="6091825"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zazdrość</a:t>
              </a:r>
            </a:p>
          </p:txBody>
        </p:sp>
      </p:grpSp>
      <p:grpSp>
        <p:nvGrpSpPr>
          <p:cNvPr name="Group 12" id="12"/>
          <p:cNvGrpSpPr/>
          <p:nvPr/>
        </p:nvGrpSpPr>
        <p:grpSpPr>
          <a:xfrm rot="0">
            <a:off x="1183934" y="7781322"/>
            <a:ext cx="4929393" cy="941705"/>
            <a:chOff x="0" y="0"/>
            <a:chExt cx="6572524" cy="1255607"/>
          </a:xfrm>
        </p:grpSpPr>
        <p:sp>
          <p:nvSpPr>
            <p:cNvPr name="AutoShape 13" id="13"/>
            <p:cNvSpPr/>
            <p:nvPr/>
          </p:nvSpPr>
          <p:spPr>
            <a:xfrm rot="0">
              <a:off x="0" y="0"/>
              <a:ext cx="6572524" cy="1255607"/>
            </a:xfrm>
            <a:prstGeom prst="rect">
              <a:avLst/>
            </a:prstGeom>
            <a:solidFill>
              <a:srgbClr val="141414"/>
            </a:solidFill>
          </p:spPr>
        </p:sp>
        <p:sp>
          <p:nvSpPr>
            <p:cNvPr name="TextBox 14" id="14"/>
            <p:cNvSpPr txBox="true"/>
            <p:nvPr/>
          </p:nvSpPr>
          <p:spPr>
            <a:xfrm rot="0">
              <a:off x="240349" y="278342"/>
              <a:ext cx="6091825"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brak empatii</a:t>
              </a:r>
            </a:p>
          </p:txBody>
        </p:sp>
      </p:grpSp>
      <p:grpSp>
        <p:nvGrpSpPr>
          <p:cNvPr name="Group 15" id="15"/>
          <p:cNvGrpSpPr/>
          <p:nvPr/>
        </p:nvGrpSpPr>
        <p:grpSpPr>
          <a:xfrm rot="0">
            <a:off x="6679304" y="4672647"/>
            <a:ext cx="4929393" cy="941705"/>
            <a:chOff x="0" y="0"/>
            <a:chExt cx="6572524" cy="1255607"/>
          </a:xfrm>
        </p:grpSpPr>
        <p:sp>
          <p:nvSpPr>
            <p:cNvPr name="AutoShape 16" id="16"/>
            <p:cNvSpPr/>
            <p:nvPr/>
          </p:nvSpPr>
          <p:spPr>
            <a:xfrm rot="0">
              <a:off x="0" y="0"/>
              <a:ext cx="6572524" cy="1255607"/>
            </a:xfrm>
            <a:prstGeom prst="rect">
              <a:avLst/>
            </a:prstGeom>
            <a:solidFill>
              <a:srgbClr val="141414"/>
            </a:solidFill>
          </p:spPr>
        </p:sp>
        <p:sp>
          <p:nvSpPr>
            <p:cNvPr name="TextBox 17" id="17"/>
            <p:cNvSpPr txBox="true"/>
            <p:nvPr/>
          </p:nvSpPr>
          <p:spPr>
            <a:xfrm rot="0">
              <a:off x="240349" y="278342"/>
              <a:ext cx="6091825"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próba zwrócenia uwagi</a:t>
              </a:r>
            </a:p>
          </p:txBody>
        </p:sp>
      </p:grpSp>
      <p:grpSp>
        <p:nvGrpSpPr>
          <p:cNvPr name="Group 18" id="18"/>
          <p:cNvGrpSpPr/>
          <p:nvPr/>
        </p:nvGrpSpPr>
        <p:grpSpPr>
          <a:xfrm rot="0">
            <a:off x="6679304" y="6000983"/>
            <a:ext cx="4929393" cy="1437005"/>
            <a:chOff x="0" y="0"/>
            <a:chExt cx="6572524" cy="1916007"/>
          </a:xfrm>
        </p:grpSpPr>
        <p:sp>
          <p:nvSpPr>
            <p:cNvPr name="AutoShape 19" id="19"/>
            <p:cNvSpPr/>
            <p:nvPr/>
          </p:nvSpPr>
          <p:spPr>
            <a:xfrm rot="0">
              <a:off x="0" y="0"/>
              <a:ext cx="6572524" cy="1916007"/>
            </a:xfrm>
            <a:prstGeom prst="rect">
              <a:avLst/>
            </a:prstGeom>
            <a:solidFill>
              <a:srgbClr val="141414"/>
            </a:solidFill>
          </p:spPr>
        </p:sp>
        <p:sp>
          <p:nvSpPr>
            <p:cNvPr name="TextBox 20" id="20"/>
            <p:cNvSpPr txBox="true"/>
            <p:nvPr/>
          </p:nvSpPr>
          <p:spPr>
            <a:xfrm rot="0">
              <a:off x="240349" y="278342"/>
              <a:ext cx="6091825" cy="12926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powielanie wzorców z internetu/domu</a:t>
              </a:r>
            </a:p>
          </p:txBody>
        </p:sp>
      </p:grpSp>
      <p:grpSp>
        <p:nvGrpSpPr>
          <p:cNvPr name="Group 21" id="21"/>
          <p:cNvGrpSpPr/>
          <p:nvPr/>
        </p:nvGrpSpPr>
        <p:grpSpPr>
          <a:xfrm rot="0">
            <a:off x="6679304" y="7533672"/>
            <a:ext cx="4929393" cy="1437005"/>
            <a:chOff x="0" y="0"/>
            <a:chExt cx="6572524" cy="1916007"/>
          </a:xfrm>
        </p:grpSpPr>
        <p:sp>
          <p:nvSpPr>
            <p:cNvPr name="AutoShape 22" id="22"/>
            <p:cNvSpPr/>
            <p:nvPr/>
          </p:nvSpPr>
          <p:spPr>
            <a:xfrm rot="0">
              <a:off x="0" y="0"/>
              <a:ext cx="6572524" cy="1916007"/>
            </a:xfrm>
            <a:prstGeom prst="rect">
              <a:avLst/>
            </a:prstGeom>
            <a:solidFill>
              <a:srgbClr val="141414"/>
            </a:solidFill>
          </p:spPr>
        </p:sp>
        <p:sp>
          <p:nvSpPr>
            <p:cNvPr name="TextBox 23" id="23"/>
            <p:cNvSpPr txBox="true"/>
            <p:nvPr/>
          </p:nvSpPr>
          <p:spPr>
            <a:xfrm rot="0">
              <a:off x="240349" y="278342"/>
              <a:ext cx="6091825" cy="12926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chęć bycia “cool” w oczach grupy</a:t>
              </a:r>
            </a:p>
          </p:txBody>
        </p:sp>
      </p:grpSp>
      <p:grpSp>
        <p:nvGrpSpPr>
          <p:cNvPr name="Group 24" id="24"/>
          <p:cNvGrpSpPr/>
          <p:nvPr/>
        </p:nvGrpSpPr>
        <p:grpSpPr>
          <a:xfrm rot="0">
            <a:off x="12174674" y="4672647"/>
            <a:ext cx="4929393" cy="1437005"/>
            <a:chOff x="0" y="0"/>
            <a:chExt cx="6572524" cy="1916007"/>
          </a:xfrm>
        </p:grpSpPr>
        <p:sp>
          <p:nvSpPr>
            <p:cNvPr name="AutoShape 25" id="25"/>
            <p:cNvSpPr/>
            <p:nvPr/>
          </p:nvSpPr>
          <p:spPr>
            <a:xfrm rot="0">
              <a:off x="0" y="0"/>
              <a:ext cx="6572524" cy="1916007"/>
            </a:xfrm>
            <a:prstGeom prst="rect">
              <a:avLst/>
            </a:prstGeom>
            <a:solidFill>
              <a:srgbClr val="141414"/>
            </a:solidFill>
          </p:spPr>
        </p:sp>
        <p:sp>
          <p:nvSpPr>
            <p:cNvPr name="TextBox 26" id="26"/>
            <p:cNvSpPr txBox="true"/>
            <p:nvPr/>
          </p:nvSpPr>
          <p:spPr>
            <a:xfrm rot="0">
              <a:off x="240349" y="278342"/>
              <a:ext cx="6091825" cy="12926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anonimowość w internecie</a:t>
              </a:r>
            </a:p>
          </p:txBody>
        </p:sp>
      </p:grpSp>
      <p:grpSp>
        <p:nvGrpSpPr>
          <p:cNvPr name="Group 27" id="27"/>
          <p:cNvGrpSpPr/>
          <p:nvPr/>
        </p:nvGrpSpPr>
        <p:grpSpPr>
          <a:xfrm rot="0">
            <a:off x="12170671" y="6248633"/>
            <a:ext cx="4929393" cy="941705"/>
            <a:chOff x="0" y="0"/>
            <a:chExt cx="6572524" cy="1255607"/>
          </a:xfrm>
        </p:grpSpPr>
        <p:sp>
          <p:nvSpPr>
            <p:cNvPr name="AutoShape 28" id="28"/>
            <p:cNvSpPr/>
            <p:nvPr/>
          </p:nvSpPr>
          <p:spPr>
            <a:xfrm rot="0">
              <a:off x="0" y="0"/>
              <a:ext cx="6572524" cy="1255607"/>
            </a:xfrm>
            <a:prstGeom prst="rect">
              <a:avLst/>
            </a:prstGeom>
            <a:solidFill>
              <a:srgbClr val="141414"/>
            </a:solidFill>
          </p:spPr>
        </p:sp>
        <p:sp>
          <p:nvSpPr>
            <p:cNvPr name="TextBox 29" id="29"/>
            <p:cNvSpPr txBox="true"/>
            <p:nvPr/>
          </p:nvSpPr>
          <p:spPr>
            <a:xfrm rot="0">
              <a:off x="240349" y="278342"/>
              <a:ext cx="6091825"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uprzedzenia</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475258" y="0"/>
            <a:ext cx="16470412" cy="11879285"/>
          </a:xfrm>
          <a:custGeom>
            <a:avLst/>
            <a:gdLst/>
            <a:ahLst/>
            <a:cxnLst/>
            <a:rect r="r" b="b" t="t" l="l"/>
            <a:pathLst>
              <a:path h="11879285" w="16470412">
                <a:moveTo>
                  <a:pt x="0" y="0"/>
                </a:moveTo>
                <a:lnTo>
                  <a:pt x="16470413" y="0"/>
                </a:lnTo>
                <a:lnTo>
                  <a:pt x="16470413" y="11879285"/>
                </a:lnTo>
                <a:lnTo>
                  <a:pt x="0" y="11879285"/>
                </a:lnTo>
                <a:lnTo>
                  <a:pt x="0" y="0"/>
                </a:lnTo>
                <a:close/>
              </a:path>
            </a:pathLst>
          </a:custGeom>
          <a:blipFill>
            <a:blip r:embed="rId3"/>
            <a:stretch>
              <a:fillRect l="0" t="0" r="0" b="0"/>
            </a:stretch>
          </a:blipFill>
        </p:spPr>
      </p:sp>
      <p:sp>
        <p:nvSpPr>
          <p:cNvPr name="Freeform 4" id="4"/>
          <p:cNvSpPr/>
          <p:nvPr/>
        </p:nvSpPr>
        <p:spPr>
          <a:xfrm flipH="false" flipV="false" rot="-753974">
            <a:off x="-1133674" y="-24212"/>
            <a:ext cx="4324747" cy="2137986"/>
          </a:xfrm>
          <a:custGeom>
            <a:avLst/>
            <a:gdLst/>
            <a:ahLst/>
            <a:cxnLst/>
            <a:rect r="r" b="b" t="t" l="l"/>
            <a:pathLst>
              <a:path h="2137986" w="4324747">
                <a:moveTo>
                  <a:pt x="0" y="0"/>
                </a:moveTo>
                <a:lnTo>
                  <a:pt x="4324748" y="0"/>
                </a:lnTo>
                <a:lnTo>
                  <a:pt x="4324748" y="2137986"/>
                </a:lnTo>
                <a:lnTo>
                  <a:pt x="0" y="2137986"/>
                </a:lnTo>
                <a:lnTo>
                  <a:pt x="0" y="0"/>
                </a:lnTo>
                <a:close/>
              </a:path>
            </a:pathLst>
          </a:custGeom>
          <a:blipFill>
            <a:blip r:embed="rId4"/>
            <a:stretch>
              <a:fillRect l="0" t="0" r="0" b="0"/>
            </a:stretch>
          </a:blipFill>
        </p:spPr>
      </p:sp>
      <p:sp>
        <p:nvSpPr>
          <p:cNvPr name="Freeform 5" id="5"/>
          <p:cNvSpPr/>
          <p:nvPr/>
        </p:nvSpPr>
        <p:spPr>
          <a:xfrm flipH="false" flipV="false" rot="1629326">
            <a:off x="-409855" y="606940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6" id="6"/>
          <p:cNvSpPr/>
          <p:nvPr/>
        </p:nvSpPr>
        <p:spPr>
          <a:xfrm rot="0">
            <a:off x="2503135" y="1028700"/>
            <a:ext cx="13281730" cy="1307361"/>
          </a:xfrm>
          <a:prstGeom prst="rect">
            <a:avLst/>
          </a:prstGeom>
          <a:solidFill>
            <a:srgbClr val="141414"/>
          </a:solidFill>
        </p:spPr>
      </p:sp>
      <p:grpSp>
        <p:nvGrpSpPr>
          <p:cNvPr name="Group 7" id="7"/>
          <p:cNvGrpSpPr/>
          <p:nvPr/>
        </p:nvGrpSpPr>
        <p:grpSpPr>
          <a:xfrm rot="0">
            <a:off x="3001332" y="1044781"/>
            <a:ext cx="13455437" cy="1987159"/>
            <a:chOff x="0" y="0"/>
            <a:chExt cx="17940582" cy="2649545"/>
          </a:xfrm>
        </p:grpSpPr>
        <p:sp>
          <p:nvSpPr>
            <p:cNvPr name="TextBox 8" id="8"/>
            <p:cNvSpPr txBox="true"/>
            <p:nvPr/>
          </p:nvSpPr>
          <p:spPr>
            <a:xfrm rot="0">
              <a:off x="0" y="-9525"/>
              <a:ext cx="17940582" cy="1635125"/>
            </a:xfrm>
            <a:prstGeom prst="rect">
              <a:avLst/>
            </a:prstGeom>
          </p:spPr>
          <p:txBody>
            <a:bodyPr anchor="t" rtlCol="false" tIns="0" lIns="0" bIns="0" rIns="0">
              <a:spAutoFit/>
            </a:bodyPr>
            <a:lstStyle/>
            <a:p>
              <a:pPr algn="ctr">
                <a:lnSpc>
                  <a:spcPts val="9600"/>
                </a:lnSpc>
              </a:pPr>
              <a:r>
                <a:rPr lang="en-US" sz="8000">
                  <a:solidFill>
                    <a:srgbClr val="FFFFFF"/>
                  </a:solidFill>
                  <a:latin typeface="Courier Prime"/>
                  <a:ea typeface="Courier Prime"/>
                  <a:cs typeface="Courier Prime"/>
                  <a:sym typeface="Courier Prime"/>
                </a:rPr>
                <a:t>Cechy hejtu</a:t>
              </a:r>
            </a:p>
          </p:txBody>
        </p:sp>
        <p:sp>
          <p:nvSpPr>
            <p:cNvPr name="TextBox 9" id="9"/>
            <p:cNvSpPr txBox="true"/>
            <p:nvPr/>
          </p:nvSpPr>
          <p:spPr>
            <a:xfrm rot="0">
              <a:off x="0" y="2017296"/>
              <a:ext cx="17940582" cy="632248"/>
            </a:xfrm>
            <a:prstGeom prst="rect">
              <a:avLst/>
            </a:prstGeom>
          </p:spPr>
          <p:txBody>
            <a:bodyPr anchor="t" rtlCol="false" tIns="0" lIns="0" bIns="0" rIns="0">
              <a:spAutoFit/>
            </a:bodyPr>
            <a:lstStyle/>
            <a:p>
              <a:pPr algn="ctr" marL="0" indent="0" lvl="0">
                <a:lnSpc>
                  <a:spcPts val="3919"/>
                </a:lnSpc>
                <a:spcBef>
                  <a:spcPct val="0"/>
                </a:spcBef>
              </a:pPr>
            </a:p>
          </p:txBody>
        </p:sp>
      </p:grpSp>
      <p:sp>
        <p:nvSpPr>
          <p:cNvPr name="TextBox 10" id="10"/>
          <p:cNvSpPr txBox="true"/>
          <p:nvPr/>
        </p:nvSpPr>
        <p:spPr>
          <a:xfrm rot="0">
            <a:off x="3665265" y="3250461"/>
            <a:ext cx="4568869" cy="490855"/>
          </a:xfrm>
          <a:prstGeom prst="rect">
            <a:avLst/>
          </a:prstGeom>
        </p:spPr>
        <p:txBody>
          <a:bodyPr anchor="t" rtlCol="false" tIns="0" lIns="0" bIns="0" rIns="0">
            <a:spAutoFit/>
          </a:bodyPr>
          <a:lstStyle/>
          <a:p>
            <a:pPr algn="ctr" marL="604519" indent="-302260" lvl="1">
              <a:lnSpc>
                <a:spcPts val="3919"/>
              </a:lnSpc>
              <a:spcBef>
                <a:spcPct val="0"/>
              </a:spcBef>
              <a:buFont typeface="Arial"/>
              <a:buChar char="•"/>
            </a:pPr>
            <a:r>
              <a:rPr lang="en-US" b="true" sz="2799">
                <a:solidFill>
                  <a:srgbClr val="141414"/>
                </a:solidFill>
                <a:latin typeface="Courier Prime Bold"/>
                <a:ea typeface="Courier Prime Bold"/>
                <a:cs typeface="Courier Prime Bold"/>
                <a:sym typeface="Courier Prime Bold"/>
              </a:rPr>
              <a:t>AGRESJA</a:t>
            </a:r>
          </a:p>
        </p:txBody>
      </p:sp>
      <p:sp>
        <p:nvSpPr>
          <p:cNvPr name="TextBox 11" id="11"/>
          <p:cNvSpPr txBox="true"/>
          <p:nvPr/>
        </p:nvSpPr>
        <p:spPr>
          <a:xfrm rot="0">
            <a:off x="3665265" y="6112364"/>
            <a:ext cx="9231453" cy="490855"/>
          </a:xfrm>
          <a:prstGeom prst="rect">
            <a:avLst/>
          </a:prstGeom>
        </p:spPr>
        <p:txBody>
          <a:bodyPr anchor="t" rtlCol="false" tIns="0" lIns="0" bIns="0" rIns="0">
            <a:spAutoFit/>
          </a:bodyPr>
          <a:lstStyle/>
          <a:p>
            <a:pPr algn="ctr" marL="604519" indent="-302260" lvl="1">
              <a:lnSpc>
                <a:spcPts val="3919"/>
              </a:lnSpc>
              <a:spcBef>
                <a:spcPct val="0"/>
              </a:spcBef>
              <a:buFont typeface="Arial"/>
              <a:buChar char="•"/>
            </a:pPr>
            <a:r>
              <a:rPr lang="en-US" b="true" sz="2799">
                <a:solidFill>
                  <a:srgbClr val="141414"/>
                </a:solidFill>
                <a:latin typeface="Courier Prime Bold"/>
                <a:ea typeface="Courier Prime Bold"/>
                <a:cs typeface="Courier Prime Bold"/>
                <a:sym typeface="Courier Prime Bold"/>
              </a:rPr>
              <a:t>ROZPRZESTRZENIANIE NIENAWIŚCI</a:t>
            </a:r>
          </a:p>
        </p:txBody>
      </p:sp>
      <p:sp>
        <p:nvSpPr>
          <p:cNvPr name="TextBox 12" id="12"/>
          <p:cNvSpPr txBox="true"/>
          <p:nvPr/>
        </p:nvSpPr>
        <p:spPr>
          <a:xfrm rot="0">
            <a:off x="3630030" y="5164309"/>
            <a:ext cx="8201055" cy="490855"/>
          </a:xfrm>
          <a:prstGeom prst="rect">
            <a:avLst/>
          </a:prstGeom>
        </p:spPr>
        <p:txBody>
          <a:bodyPr anchor="t" rtlCol="false" tIns="0" lIns="0" bIns="0" rIns="0">
            <a:spAutoFit/>
          </a:bodyPr>
          <a:lstStyle/>
          <a:p>
            <a:pPr algn="ctr" marL="604519" indent="-302260" lvl="1">
              <a:lnSpc>
                <a:spcPts val="3919"/>
              </a:lnSpc>
              <a:spcBef>
                <a:spcPct val="0"/>
              </a:spcBef>
              <a:buFont typeface="Arial"/>
              <a:buChar char="•"/>
            </a:pPr>
            <a:r>
              <a:rPr lang="en-US" b="true" sz="2799">
                <a:solidFill>
                  <a:srgbClr val="141414"/>
                </a:solidFill>
                <a:latin typeface="Courier Prime Bold"/>
                <a:ea typeface="Courier Prime Bold"/>
                <a:cs typeface="Courier Prime Bold"/>
                <a:sym typeface="Courier Prime Bold"/>
              </a:rPr>
              <a:t>MOTYWACJA DO KRZYWDZENIA</a:t>
            </a:r>
          </a:p>
        </p:txBody>
      </p:sp>
      <p:sp>
        <p:nvSpPr>
          <p:cNvPr name="TextBox 13" id="13"/>
          <p:cNvSpPr txBox="true"/>
          <p:nvPr/>
        </p:nvSpPr>
        <p:spPr>
          <a:xfrm rot="0">
            <a:off x="3665265" y="4197204"/>
            <a:ext cx="9266688" cy="490855"/>
          </a:xfrm>
          <a:prstGeom prst="rect">
            <a:avLst/>
          </a:prstGeom>
        </p:spPr>
        <p:txBody>
          <a:bodyPr anchor="t" rtlCol="false" tIns="0" lIns="0" bIns="0" rIns="0">
            <a:spAutoFit/>
          </a:bodyPr>
          <a:lstStyle/>
          <a:p>
            <a:pPr algn="ctr" marL="604519" indent="-302260" lvl="1">
              <a:lnSpc>
                <a:spcPts val="3919"/>
              </a:lnSpc>
              <a:spcBef>
                <a:spcPct val="0"/>
              </a:spcBef>
              <a:buFont typeface="Arial"/>
              <a:buChar char="•"/>
            </a:pPr>
            <a:r>
              <a:rPr lang="en-US" b="true" sz="2799">
                <a:solidFill>
                  <a:srgbClr val="141414"/>
                </a:solidFill>
                <a:latin typeface="Courier Prime Bold"/>
                <a:ea typeface="Courier Prime Bold"/>
                <a:cs typeface="Courier Prime Bold"/>
                <a:sym typeface="Courier Prime Bold"/>
              </a:rPr>
              <a:t>ANONIMOWOŚĆ/PSEUDOANONIMOWOŚĆ</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606654">
            <a:off x="10606626" y="3583873"/>
            <a:ext cx="7122983" cy="941705"/>
            <a:chOff x="0" y="0"/>
            <a:chExt cx="9497310" cy="1255607"/>
          </a:xfrm>
        </p:grpSpPr>
        <p:sp>
          <p:nvSpPr>
            <p:cNvPr name="AutoShape 4" id="4"/>
            <p:cNvSpPr/>
            <p:nvPr/>
          </p:nvSpPr>
          <p:spPr>
            <a:xfrm rot="0">
              <a:off x="0" y="0"/>
              <a:ext cx="9497310" cy="1255607"/>
            </a:xfrm>
            <a:prstGeom prst="rect">
              <a:avLst/>
            </a:prstGeom>
            <a:solidFill>
              <a:srgbClr val="141414"/>
            </a:solidFill>
          </p:spPr>
        </p:sp>
        <p:sp>
          <p:nvSpPr>
            <p:cNvPr name="TextBox 5" id="5"/>
            <p:cNvSpPr txBox="true"/>
            <p:nvPr/>
          </p:nvSpPr>
          <p:spPr>
            <a:xfrm rot="0">
              <a:off x="347305" y="278342"/>
              <a:ext cx="8802699"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Z krytyką konstruktywną</a:t>
              </a:r>
            </a:p>
          </p:txBody>
        </p:sp>
      </p:grpSp>
      <p:sp>
        <p:nvSpPr>
          <p:cNvPr name="Freeform 6" id="6"/>
          <p:cNvSpPr/>
          <p:nvPr/>
        </p:nvSpPr>
        <p:spPr>
          <a:xfrm flipH="false" flipV="true" rot="0">
            <a:off x="5294325" y="722168"/>
            <a:ext cx="2337659" cy="10777103"/>
          </a:xfrm>
          <a:custGeom>
            <a:avLst/>
            <a:gdLst/>
            <a:ahLst/>
            <a:cxnLst/>
            <a:rect r="r" b="b" t="t" l="l"/>
            <a:pathLst>
              <a:path h="10777103" w="2337659">
                <a:moveTo>
                  <a:pt x="0" y="10777104"/>
                </a:moveTo>
                <a:lnTo>
                  <a:pt x="2337658" y="10777104"/>
                </a:lnTo>
                <a:lnTo>
                  <a:pt x="2337658" y="0"/>
                </a:lnTo>
                <a:lnTo>
                  <a:pt x="0" y="0"/>
                </a:lnTo>
                <a:lnTo>
                  <a:pt x="0" y="10777104"/>
                </a:lnTo>
                <a:close/>
              </a:path>
            </a:pathLst>
          </a:custGeom>
          <a:blipFill>
            <a:blip r:embed="rId3"/>
            <a:stretch>
              <a:fillRect l="-285529" t="0" r="0" b="0"/>
            </a:stretch>
          </a:blipFill>
        </p:spPr>
      </p:sp>
      <p:grpSp>
        <p:nvGrpSpPr>
          <p:cNvPr name="Group 7" id="7"/>
          <p:cNvGrpSpPr>
            <a:grpSpLocks noChangeAspect="true"/>
          </p:cNvGrpSpPr>
          <p:nvPr/>
        </p:nvGrpSpPr>
        <p:grpSpPr>
          <a:xfrm rot="5400000">
            <a:off x="-3378206" y="1305351"/>
            <a:ext cx="12045333" cy="8342509"/>
            <a:chOff x="0" y="0"/>
            <a:chExt cx="3429000" cy="2374900"/>
          </a:xfrm>
        </p:grpSpPr>
        <p:sp>
          <p:nvSpPr>
            <p:cNvPr name="Freeform 8" id="8"/>
            <p:cNvSpPr/>
            <p:nvPr/>
          </p:nvSpPr>
          <p:spPr>
            <a:xfrm flipH="false" flipV="false" rot="0">
              <a:off x="59944" y="76200"/>
              <a:ext cx="3330956" cy="2206978"/>
            </a:xfrm>
            <a:custGeom>
              <a:avLst/>
              <a:gdLst/>
              <a:ahLst/>
              <a:cxnLst/>
              <a:rect r="r" b="b" t="t" l="l"/>
              <a:pathLst>
                <a:path h="2206978" w="3330956">
                  <a:moveTo>
                    <a:pt x="2162556" y="25400"/>
                  </a:moveTo>
                  <a:lnTo>
                    <a:pt x="2391156" y="0"/>
                  </a:lnTo>
                  <a:lnTo>
                    <a:pt x="2632456" y="38100"/>
                  </a:lnTo>
                  <a:lnTo>
                    <a:pt x="2975356" y="38100"/>
                  </a:lnTo>
                  <a:cubicBezTo>
                    <a:pt x="2975356" y="38100"/>
                    <a:pt x="3076956" y="12700"/>
                    <a:pt x="3089656" y="38100"/>
                  </a:cubicBezTo>
                  <a:cubicBezTo>
                    <a:pt x="3102356" y="63500"/>
                    <a:pt x="3153156" y="228600"/>
                    <a:pt x="3153156" y="228600"/>
                  </a:cubicBezTo>
                  <a:cubicBezTo>
                    <a:pt x="3153156" y="228600"/>
                    <a:pt x="3203956" y="304800"/>
                    <a:pt x="3191256" y="355600"/>
                  </a:cubicBezTo>
                  <a:cubicBezTo>
                    <a:pt x="3178556" y="406400"/>
                    <a:pt x="3216656" y="520700"/>
                    <a:pt x="3216656" y="520700"/>
                  </a:cubicBezTo>
                  <a:cubicBezTo>
                    <a:pt x="3216656" y="520700"/>
                    <a:pt x="3242056" y="571500"/>
                    <a:pt x="3216656" y="622300"/>
                  </a:cubicBezTo>
                  <a:cubicBezTo>
                    <a:pt x="3216656" y="622300"/>
                    <a:pt x="3203956" y="762000"/>
                    <a:pt x="3229356" y="812800"/>
                  </a:cubicBezTo>
                  <a:cubicBezTo>
                    <a:pt x="3229356" y="812800"/>
                    <a:pt x="3267456" y="838200"/>
                    <a:pt x="3242056" y="1003300"/>
                  </a:cubicBezTo>
                  <a:lnTo>
                    <a:pt x="3254756" y="1181100"/>
                  </a:lnTo>
                  <a:cubicBezTo>
                    <a:pt x="3254756" y="1181100"/>
                    <a:pt x="3229356" y="1257300"/>
                    <a:pt x="3242056" y="1308100"/>
                  </a:cubicBezTo>
                  <a:lnTo>
                    <a:pt x="3267456" y="1562100"/>
                  </a:lnTo>
                  <a:lnTo>
                    <a:pt x="3318256" y="1701800"/>
                  </a:lnTo>
                  <a:lnTo>
                    <a:pt x="3318256" y="1854200"/>
                  </a:lnTo>
                  <a:lnTo>
                    <a:pt x="3330956" y="1955800"/>
                  </a:lnTo>
                  <a:cubicBezTo>
                    <a:pt x="3330956" y="1955800"/>
                    <a:pt x="3305556" y="2019300"/>
                    <a:pt x="3203956" y="2044700"/>
                  </a:cubicBezTo>
                  <a:cubicBezTo>
                    <a:pt x="3203956" y="2044700"/>
                    <a:pt x="3140456" y="2044700"/>
                    <a:pt x="3089656" y="2082800"/>
                  </a:cubicBezTo>
                  <a:cubicBezTo>
                    <a:pt x="3038856" y="2120900"/>
                    <a:pt x="2924556" y="2197100"/>
                    <a:pt x="2861056" y="2184400"/>
                  </a:cubicBezTo>
                  <a:cubicBezTo>
                    <a:pt x="2861056" y="2184400"/>
                    <a:pt x="2708656" y="2171700"/>
                    <a:pt x="2683256" y="2146300"/>
                  </a:cubicBezTo>
                  <a:cubicBezTo>
                    <a:pt x="2683256" y="2146300"/>
                    <a:pt x="2581656" y="2133600"/>
                    <a:pt x="2556256" y="2133600"/>
                  </a:cubicBezTo>
                  <a:cubicBezTo>
                    <a:pt x="2530856" y="2133600"/>
                    <a:pt x="2467356" y="2146300"/>
                    <a:pt x="2467356" y="2146300"/>
                  </a:cubicBezTo>
                  <a:cubicBezTo>
                    <a:pt x="2467356" y="2146300"/>
                    <a:pt x="2391156" y="2171700"/>
                    <a:pt x="2353056" y="2159000"/>
                  </a:cubicBezTo>
                  <a:cubicBezTo>
                    <a:pt x="2314956" y="2146300"/>
                    <a:pt x="2289556" y="2146300"/>
                    <a:pt x="2213356" y="2159000"/>
                  </a:cubicBezTo>
                  <a:cubicBezTo>
                    <a:pt x="2213356" y="2159000"/>
                    <a:pt x="2187956" y="2184400"/>
                    <a:pt x="2010156" y="2184400"/>
                  </a:cubicBezTo>
                  <a:cubicBezTo>
                    <a:pt x="2010156" y="2184400"/>
                    <a:pt x="1857756" y="2235200"/>
                    <a:pt x="1781556" y="2184400"/>
                  </a:cubicBezTo>
                  <a:cubicBezTo>
                    <a:pt x="1781556" y="2184400"/>
                    <a:pt x="1756156" y="2146300"/>
                    <a:pt x="1540256" y="2159000"/>
                  </a:cubicBezTo>
                  <a:cubicBezTo>
                    <a:pt x="1540256" y="2159000"/>
                    <a:pt x="1387856" y="2171700"/>
                    <a:pt x="1362456" y="2159000"/>
                  </a:cubicBezTo>
                  <a:lnTo>
                    <a:pt x="1057656" y="2197100"/>
                  </a:lnTo>
                  <a:cubicBezTo>
                    <a:pt x="1057656" y="2197100"/>
                    <a:pt x="714756" y="2184400"/>
                    <a:pt x="663956" y="2171700"/>
                  </a:cubicBezTo>
                  <a:cubicBezTo>
                    <a:pt x="613156" y="2159000"/>
                    <a:pt x="409956" y="2120900"/>
                    <a:pt x="384556" y="2146300"/>
                  </a:cubicBezTo>
                  <a:cubicBezTo>
                    <a:pt x="359156" y="2171700"/>
                    <a:pt x="206756" y="2171700"/>
                    <a:pt x="181356" y="2159000"/>
                  </a:cubicBezTo>
                  <a:cubicBezTo>
                    <a:pt x="155956" y="2146300"/>
                    <a:pt x="117856" y="2044700"/>
                    <a:pt x="105156" y="1993900"/>
                  </a:cubicBezTo>
                  <a:cubicBezTo>
                    <a:pt x="92456" y="1943100"/>
                    <a:pt x="92456" y="1803400"/>
                    <a:pt x="92456" y="1778000"/>
                  </a:cubicBezTo>
                  <a:cubicBezTo>
                    <a:pt x="92456" y="1752600"/>
                    <a:pt x="54356" y="1714500"/>
                    <a:pt x="54356" y="1714500"/>
                  </a:cubicBezTo>
                  <a:lnTo>
                    <a:pt x="79756" y="1562100"/>
                  </a:lnTo>
                  <a:cubicBezTo>
                    <a:pt x="79756" y="1562100"/>
                    <a:pt x="79756" y="1435100"/>
                    <a:pt x="54356" y="1397000"/>
                  </a:cubicBezTo>
                  <a:cubicBezTo>
                    <a:pt x="28956" y="1358900"/>
                    <a:pt x="54356" y="1206500"/>
                    <a:pt x="54356" y="1206500"/>
                  </a:cubicBezTo>
                  <a:cubicBezTo>
                    <a:pt x="54356" y="1206500"/>
                    <a:pt x="28956" y="1079500"/>
                    <a:pt x="41656" y="1041400"/>
                  </a:cubicBezTo>
                  <a:cubicBezTo>
                    <a:pt x="54356" y="1003300"/>
                    <a:pt x="67056" y="939800"/>
                    <a:pt x="67056" y="901700"/>
                  </a:cubicBezTo>
                  <a:cubicBezTo>
                    <a:pt x="67056" y="863600"/>
                    <a:pt x="41656" y="673100"/>
                    <a:pt x="41656" y="673100"/>
                  </a:cubicBezTo>
                  <a:lnTo>
                    <a:pt x="16256" y="571500"/>
                  </a:lnTo>
                  <a:cubicBezTo>
                    <a:pt x="16256" y="571500"/>
                    <a:pt x="-9144" y="508000"/>
                    <a:pt x="3556" y="393700"/>
                  </a:cubicBezTo>
                  <a:cubicBezTo>
                    <a:pt x="16256" y="279400"/>
                    <a:pt x="3556" y="279400"/>
                    <a:pt x="3556" y="279400"/>
                  </a:cubicBezTo>
                  <a:lnTo>
                    <a:pt x="206756" y="190500"/>
                  </a:lnTo>
                  <a:cubicBezTo>
                    <a:pt x="206756" y="190500"/>
                    <a:pt x="308356" y="76200"/>
                    <a:pt x="473456" y="76200"/>
                  </a:cubicBezTo>
                  <a:lnTo>
                    <a:pt x="600456" y="114300"/>
                  </a:lnTo>
                  <a:cubicBezTo>
                    <a:pt x="600456" y="114300"/>
                    <a:pt x="651256" y="139700"/>
                    <a:pt x="740156" y="127000"/>
                  </a:cubicBezTo>
                  <a:cubicBezTo>
                    <a:pt x="829056" y="114300"/>
                    <a:pt x="905256" y="88900"/>
                    <a:pt x="905256" y="88900"/>
                  </a:cubicBezTo>
                  <a:cubicBezTo>
                    <a:pt x="905256" y="88900"/>
                    <a:pt x="994156" y="114300"/>
                    <a:pt x="1057656" y="88900"/>
                  </a:cubicBezTo>
                  <a:lnTo>
                    <a:pt x="1108456" y="76200"/>
                  </a:lnTo>
                  <a:lnTo>
                    <a:pt x="1133856" y="76200"/>
                  </a:lnTo>
                  <a:cubicBezTo>
                    <a:pt x="1133856" y="76200"/>
                    <a:pt x="1171956" y="50800"/>
                    <a:pt x="1197356" y="76200"/>
                  </a:cubicBezTo>
                  <a:cubicBezTo>
                    <a:pt x="1197356" y="76200"/>
                    <a:pt x="1222756" y="50800"/>
                    <a:pt x="1260856" y="63500"/>
                  </a:cubicBezTo>
                  <a:cubicBezTo>
                    <a:pt x="1260856" y="63500"/>
                    <a:pt x="1337056" y="38100"/>
                    <a:pt x="1337056" y="38100"/>
                  </a:cubicBezTo>
                  <a:cubicBezTo>
                    <a:pt x="1337056" y="38100"/>
                    <a:pt x="1425956" y="38100"/>
                    <a:pt x="1425956" y="38100"/>
                  </a:cubicBezTo>
                  <a:lnTo>
                    <a:pt x="1514856" y="63500"/>
                  </a:lnTo>
                  <a:lnTo>
                    <a:pt x="1756156" y="63500"/>
                  </a:lnTo>
                  <a:lnTo>
                    <a:pt x="1883156" y="50800"/>
                  </a:lnTo>
                  <a:lnTo>
                    <a:pt x="1933956" y="76200"/>
                  </a:lnTo>
                  <a:lnTo>
                    <a:pt x="2010156" y="50800"/>
                  </a:lnTo>
                  <a:lnTo>
                    <a:pt x="2162556" y="25400"/>
                  </a:lnTo>
                  <a:close/>
                </a:path>
              </a:pathLst>
            </a:custGeom>
            <a:blipFill>
              <a:blip r:embed="rId4"/>
              <a:stretch>
                <a:fillRect l="0" t="-309" r="0" b="-309"/>
              </a:stretch>
            </a:blipFill>
          </p:spPr>
        </p:sp>
        <p:sp>
          <p:nvSpPr>
            <p:cNvPr name="Freeform 9" id="9"/>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name="Group 10" id="10"/>
          <p:cNvGrpSpPr>
            <a:grpSpLocks noChangeAspect="true"/>
          </p:cNvGrpSpPr>
          <p:nvPr/>
        </p:nvGrpSpPr>
        <p:grpSpPr>
          <a:xfrm rot="-260082">
            <a:off x="-2573192" y="1293627"/>
            <a:ext cx="7444508" cy="11474974"/>
            <a:chOff x="0" y="0"/>
            <a:chExt cx="3987800" cy="6146800"/>
          </a:xfrm>
        </p:grpSpPr>
        <p:sp>
          <p:nvSpPr>
            <p:cNvPr name="Freeform 11" id="11"/>
            <p:cNvSpPr/>
            <p:nvPr/>
          </p:nvSpPr>
          <p:spPr>
            <a:xfrm flipH="false" flipV="false" rot="0">
              <a:off x="0" y="0"/>
              <a:ext cx="3987800" cy="6146800"/>
            </a:xfrm>
            <a:custGeom>
              <a:avLst/>
              <a:gdLst/>
              <a:ahLst/>
              <a:cxnLst/>
              <a:rect r="r" b="b" t="t" l="l"/>
              <a:pathLst>
                <a:path h="6146800" w="3987800">
                  <a:moveTo>
                    <a:pt x="3987800" y="6146800"/>
                  </a:moveTo>
                  <a:lnTo>
                    <a:pt x="0" y="6146800"/>
                  </a:lnTo>
                  <a:lnTo>
                    <a:pt x="0" y="0"/>
                  </a:lnTo>
                  <a:lnTo>
                    <a:pt x="3987800" y="0"/>
                  </a:lnTo>
                  <a:lnTo>
                    <a:pt x="3987800" y="6146800"/>
                  </a:lnTo>
                  <a:close/>
                </a:path>
              </a:pathLst>
            </a:custGeom>
            <a:blipFill>
              <a:blip r:embed="rId6"/>
              <a:stretch>
                <a:fillRect l="-65460" t="0" r="-65460" b="0"/>
              </a:stretch>
            </a:blipFill>
          </p:spPr>
        </p:sp>
        <p:sp>
          <p:nvSpPr>
            <p:cNvPr name="Freeform 12" id="12"/>
            <p:cNvSpPr/>
            <p:nvPr/>
          </p:nvSpPr>
          <p:spPr>
            <a:xfrm flipH="false" flipV="false" rot="0">
              <a:off x="0" y="0"/>
              <a:ext cx="3987800" cy="6146800"/>
            </a:xfrm>
            <a:custGeom>
              <a:avLst/>
              <a:gdLst/>
              <a:ahLst/>
              <a:cxnLst/>
              <a:rect r="r" b="b" t="t" l="l"/>
              <a:pathLst>
                <a:path h="6146800" w="3987800">
                  <a:moveTo>
                    <a:pt x="3987800" y="6146800"/>
                  </a:moveTo>
                  <a:lnTo>
                    <a:pt x="0" y="6146800"/>
                  </a:lnTo>
                  <a:lnTo>
                    <a:pt x="0" y="0"/>
                  </a:lnTo>
                  <a:lnTo>
                    <a:pt x="3987800" y="0"/>
                  </a:lnTo>
                  <a:lnTo>
                    <a:pt x="3987800" y="6146800"/>
                  </a:lnTo>
                  <a:close/>
                </a:path>
              </a:pathLst>
            </a:custGeom>
            <a:blipFill>
              <a:blip r:embed="rId7"/>
              <a:stretch>
                <a:fillRect l="-95" t="0" r="-95" b="0"/>
              </a:stretch>
            </a:blipFill>
          </p:spPr>
        </p:sp>
      </p:grpSp>
      <p:grpSp>
        <p:nvGrpSpPr>
          <p:cNvPr name="Group 13" id="13"/>
          <p:cNvGrpSpPr/>
          <p:nvPr/>
        </p:nvGrpSpPr>
        <p:grpSpPr>
          <a:xfrm rot="-610878">
            <a:off x="7659131" y="5467280"/>
            <a:ext cx="7122983" cy="941705"/>
            <a:chOff x="0" y="0"/>
            <a:chExt cx="9497310" cy="1255607"/>
          </a:xfrm>
        </p:grpSpPr>
        <p:sp>
          <p:nvSpPr>
            <p:cNvPr name="AutoShape 14" id="14"/>
            <p:cNvSpPr/>
            <p:nvPr/>
          </p:nvSpPr>
          <p:spPr>
            <a:xfrm rot="0">
              <a:off x="0" y="0"/>
              <a:ext cx="9497310" cy="1255607"/>
            </a:xfrm>
            <a:prstGeom prst="rect">
              <a:avLst/>
            </a:prstGeom>
            <a:solidFill>
              <a:srgbClr val="141414"/>
            </a:solidFill>
          </p:spPr>
        </p:sp>
        <p:sp>
          <p:nvSpPr>
            <p:cNvPr name="TextBox 15" id="15"/>
            <p:cNvSpPr txBox="true"/>
            <p:nvPr/>
          </p:nvSpPr>
          <p:spPr>
            <a:xfrm rot="0">
              <a:off x="347305" y="278342"/>
              <a:ext cx="8802699"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Z wyrażeniem opinii</a:t>
              </a:r>
            </a:p>
          </p:txBody>
        </p:sp>
      </p:grpSp>
      <p:sp>
        <p:nvSpPr>
          <p:cNvPr name="TextBox 16" id="16"/>
          <p:cNvSpPr txBox="true"/>
          <p:nvPr/>
        </p:nvSpPr>
        <p:spPr>
          <a:xfrm rot="0">
            <a:off x="7631983" y="409575"/>
            <a:ext cx="9865314" cy="2447925"/>
          </a:xfrm>
          <a:prstGeom prst="rect">
            <a:avLst/>
          </a:prstGeom>
        </p:spPr>
        <p:txBody>
          <a:bodyPr anchor="t" rtlCol="false" tIns="0" lIns="0" bIns="0" rIns="0">
            <a:spAutoFit/>
          </a:bodyPr>
          <a:lstStyle/>
          <a:p>
            <a:pPr algn="ctr">
              <a:lnSpc>
                <a:spcPts val="9600"/>
              </a:lnSpc>
            </a:pPr>
            <a:r>
              <a:rPr lang="en-US" sz="8000">
                <a:solidFill>
                  <a:srgbClr val="141414"/>
                </a:solidFill>
                <a:latin typeface="Courier Prime"/>
                <a:ea typeface="Courier Prime"/>
                <a:cs typeface="Courier Prime"/>
                <a:sym typeface="Courier Prime"/>
              </a:rPr>
              <a:t>Z czym często mylimy hejt?</a:t>
            </a:r>
          </a:p>
        </p:txBody>
      </p:sp>
      <p:grpSp>
        <p:nvGrpSpPr>
          <p:cNvPr name="Group 17" id="17"/>
          <p:cNvGrpSpPr/>
          <p:nvPr/>
        </p:nvGrpSpPr>
        <p:grpSpPr>
          <a:xfrm rot="0">
            <a:off x="10633975" y="6560261"/>
            <a:ext cx="7122983" cy="941705"/>
            <a:chOff x="0" y="0"/>
            <a:chExt cx="9497310" cy="1255607"/>
          </a:xfrm>
        </p:grpSpPr>
        <p:sp>
          <p:nvSpPr>
            <p:cNvPr name="AutoShape 18" id="18"/>
            <p:cNvSpPr/>
            <p:nvPr/>
          </p:nvSpPr>
          <p:spPr>
            <a:xfrm rot="0">
              <a:off x="0" y="0"/>
              <a:ext cx="9497310" cy="1255607"/>
            </a:xfrm>
            <a:prstGeom prst="rect">
              <a:avLst/>
            </a:prstGeom>
            <a:solidFill>
              <a:srgbClr val="141414"/>
            </a:solidFill>
          </p:spPr>
        </p:sp>
        <p:sp>
          <p:nvSpPr>
            <p:cNvPr name="TextBox 19" id="19"/>
            <p:cNvSpPr txBox="true"/>
            <p:nvPr/>
          </p:nvSpPr>
          <p:spPr>
            <a:xfrm rot="0">
              <a:off x="347305" y="278342"/>
              <a:ext cx="8802699"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Z dyskusją/sporem</a:t>
              </a:r>
            </a:p>
          </p:txBody>
        </p:sp>
      </p:grpSp>
      <p:grpSp>
        <p:nvGrpSpPr>
          <p:cNvPr name="Group 20" id="20"/>
          <p:cNvGrpSpPr/>
          <p:nvPr/>
        </p:nvGrpSpPr>
        <p:grpSpPr>
          <a:xfrm rot="-303025">
            <a:off x="8342301" y="8110374"/>
            <a:ext cx="7122983" cy="1233170"/>
            <a:chOff x="0" y="0"/>
            <a:chExt cx="9497310" cy="1644226"/>
          </a:xfrm>
        </p:grpSpPr>
        <p:sp>
          <p:nvSpPr>
            <p:cNvPr name="AutoShape 21" id="21"/>
            <p:cNvSpPr/>
            <p:nvPr/>
          </p:nvSpPr>
          <p:spPr>
            <a:xfrm rot="0">
              <a:off x="0" y="0"/>
              <a:ext cx="9497310" cy="1644226"/>
            </a:xfrm>
            <a:prstGeom prst="rect">
              <a:avLst/>
            </a:prstGeom>
            <a:solidFill>
              <a:srgbClr val="141414"/>
            </a:solidFill>
          </p:spPr>
        </p:sp>
        <p:sp>
          <p:nvSpPr>
            <p:cNvPr name="TextBox 22" id="22"/>
            <p:cNvSpPr txBox="true"/>
            <p:nvPr/>
          </p:nvSpPr>
          <p:spPr>
            <a:xfrm rot="0">
              <a:off x="347305" y="278342"/>
              <a:ext cx="8802699" cy="102086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Z ironią, żartem, satyrą</a:t>
              </a:r>
            </a:p>
            <a:p>
              <a:pPr algn="ctr" marL="0" indent="0" lvl="0">
                <a:lnSpc>
                  <a:spcPts val="2240"/>
                </a:lnSpc>
                <a:spcBef>
                  <a:spcPct val="0"/>
                </a:spcBef>
              </a:pPr>
              <a:r>
                <a:rPr lang="en-US" sz="1600" u="none">
                  <a:solidFill>
                    <a:srgbClr val="FFFFFF"/>
                  </a:solidFill>
                  <a:latin typeface="Courier Prime"/>
                  <a:ea typeface="Courier Prime"/>
                  <a:cs typeface="Courier Prime"/>
                  <a:sym typeface="Courier Prime"/>
                </a:rPr>
                <a:t>(ma bawić a nie ranić)</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0606626" y="3706495"/>
            <a:ext cx="7122983" cy="1437005"/>
            <a:chOff x="0" y="0"/>
            <a:chExt cx="9497310" cy="1916007"/>
          </a:xfrm>
        </p:grpSpPr>
        <p:sp>
          <p:nvSpPr>
            <p:cNvPr name="AutoShape 4" id="4"/>
            <p:cNvSpPr/>
            <p:nvPr/>
          </p:nvSpPr>
          <p:spPr>
            <a:xfrm rot="0">
              <a:off x="0" y="0"/>
              <a:ext cx="9497310" cy="1916007"/>
            </a:xfrm>
            <a:prstGeom prst="rect">
              <a:avLst/>
            </a:prstGeom>
            <a:solidFill>
              <a:srgbClr val="141414"/>
            </a:solidFill>
          </p:spPr>
        </p:sp>
        <p:sp>
          <p:nvSpPr>
            <p:cNvPr name="TextBox 5" id="5"/>
            <p:cNvSpPr txBox="true"/>
            <p:nvPr/>
          </p:nvSpPr>
          <p:spPr>
            <a:xfrm rot="0">
              <a:off x="347305" y="278342"/>
              <a:ext cx="8802699" cy="12926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Krytyka - oparta na faktach, ma na celu poprawę</a:t>
              </a:r>
            </a:p>
          </p:txBody>
        </p:sp>
      </p:grpSp>
      <p:sp>
        <p:nvSpPr>
          <p:cNvPr name="Freeform 6" id="6"/>
          <p:cNvSpPr/>
          <p:nvPr/>
        </p:nvSpPr>
        <p:spPr>
          <a:xfrm flipH="false" flipV="true" rot="0">
            <a:off x="5294325" y="472794"/>
            <a:ext cx="2337659" cy="10777103"/>
          </a:xfrm>
          <a:custGeom>
            <a:avLst/>
            <a:gdLst/>
            <a:ahLst/>
            <a:cxnLst/>
            <a:rect r="r" b="b" t="t" l="l"/>
            <a:pathLst>
              <a:path h="10777103" w="2337659">
                <a:moveTo>
                  <a:pt x="0" y="10777104"/>
                </a:moveTo>
                <a:lnTo>
                  <a:pt x="2337658" y="10777104"/>
                </a:lnTo>
                <a:lnTo>
                  <a:pt x="2337658" y="0"/>
                </a:lnTo>
                <a:lnTo>
                  <a:pt x="0" y="0"/>
                </a:lnTo>
                <a:lnTo>
                  <a:pt x="0" y="10777104"/>
                </a:lnTo>
                <a:close/>
              </a:path>
            </a:pathLst>
          </a:custGeom>
          <a:blipFill>
            <a:blip r:embed="rId3"/>
            <a:stretch>
              <a:fillRect l="-285529" t="0" r="0" b="0"/>
            </a:stretch>
          </a:blipFill>
        </p:spPr>
      </p:sp>
      <p:grpSp>
        <p:nvGrpSpPr>
          <p:cNvPr name="Group 7" id="7"/>
          <p:cNvGrpSpPr>
            <a:grpSpLocks noChangeAspect="true"/>
          </p:cNvGrpSpPr>
          <p:nvPr/>
        </p:nvGrpSpPr>
        <p:grpSpPr>
          <a:xfrm rot="5400000">
            <a:off x="-3378206" y="1305351"/>
            <a:ext cx="12045333" cy="8342509"/>
            <a:chOff x="0" y="0"/>
            <a:chExt cx="3429000" cy="2374900"/>
          </a:xfrm>
        </p:grpSpPr>
        <p:sp>
          <p:nvSpPr>
            <p:cNvPr name="Freeform 8" id="8"/>
            <p:cNvSpPr/>
            <p:nvPr/>
          </p:nvSpPr>
          <p:spPr>
            <a:xfrm flipH="false" flipV="false" rot="0">
              <a:off x="59944" y="76200"/>
              <a:ext cx="3330956" cy="2206978"/>
            </a:xfrm>
            <a:custGeom>
              <a:avLst/>
              <a:gdLst/>
              <a:ahLst/>
              <a:cxnLst/>
              <a:rect r="r" b="b" t="t" l="l"/>
              <a:pathLst>
                <a:path h="2206978" w="3330956">
                  <a:moveTo>
                    <a:pt x="2162556" y="25400"/>
                  </a:moveTo>
                  <a:lnTo>
                    <a:pt x="2391156" y="0"/>
                  </a:lnTo>
                  <a:lnTo>
                    <a:pt x="2632456" y="38100"/>
                  </a:lnTo>
                  <a:lnTo>
                    <a:pt x="2975356" y="38100"/>
                  </a:lnTo>
                  <a:cubicBezTo>
                    <a:pt x="2975356" y="38100"/>
                    <a:pt x="3076956" y="12700"/>
                    <a:pt x="3089656" y="38100"/>
                  </a:cubicBezTo>
                  <a:cubicBezTo>
                    <a:pt x="3102356" y="63500"/>
                    <a:pt x="3153156" y="228600"/>
                    <a:pt x="3153156" y="228600"/>
                  </a:cubicBezTo>
                  <a:cubicBezTo>
                    <a:pt x="3153156" y="228600"/>
                    <a:pt x="3203956" y="304800"/>
                    <a:pt x="3191256" y="355600"/>
                  </a:cubicBezTo>
                  <a:cubicBezTo>
                    <a:pt x="3178556" y="406400"/>
                    <a:pt x="3216656" y="520700"/>
                    <a:pt x="3216656" y="520700"/>
                  </a:cubicBezTo>
                  <a:cubicBezTo>
                    <a:pt x="3216656" y="520700"/>
                    <a:pt x="3242056" y="571500"/>
                    <a:pt x="3216656" y="622300"/>
                  </a:cubicBezTo>
                  <a:cubicBezTo>
                    <a:pt x="3216656" y="622300"/>
                    <a:pt x="3203956" y="762000"/>
                    <a:pt x="3229356" y="812800"/>
                  </a:cubicBezTo>
                  <a:cubicBezTo>
                    <a:pt x="3229356" y="812800"/>
                    <a:pt x="3267456" y="838200"/>
                    <a:pt x="3242056" y="1003300"/>
                  </a:cubicBezTo>
                  <a:lnTo>
                    <a:pt x="3254756" y="1181100"/>
                  </a:lnTo>
                  <a:cubicBezTo>
                    <a:pt x="3254756" y="1181100"/>
                    <a:pt x="3229356" y="1257300"/>
                    <a:pt x="3242056" y="1308100"/>
                  </a:cubicBezTo>
                  <a:lnTo>
                    <a:pt x="3267456" y="1562100"/>
                  </a:lnTo>
                  <a:lnTo>
                    <a:pt x="3318256" y="1701800"/>
                  </a:lnTo>
                  <a:lnTo>
                    <a:pt x="3318256" y="1854200"/>
                  </a:lnTo>
                  <a:lnTo>
                    <a:pt x="3330956" y="1955800"/>
                  </a:lnTo>
                  <a:cubicBezTo>
                    <a:pt x="3330956" y="1955800"/>
                    <a:pt x="3305556" y="2019300"/>
                    <a:pt x="3203956" y="2044700"/>
                  </a:cubicBezTo>
                  <a:cubicBezTo>
                    <a:pt x="3203956" y="2044700"/>
                    <a:pt x="3140456" y="2044700"/>
                    <a:pt x="3089656" y="2082800"/>
                  </a:cubicBezTo>
                  <a:cubicBezTo>
                    <a:pt x="3038856" y="2120900"/>
                    <a:pt x="2924556" y="2197100"/>
                    <a:pt x="2861056" y="2184400"/>
                  </a:cubicBezTo>
                  <a:cubicBezTo>
                    <a:pt x="2861056" y="2184400"/>
                    <a:pt x="2708656" y="2171700"/>
                    <a:pt x="2683256" y="2146300"/>
                  </a:cubicBezTo>
                  <a:cubicBezTo>
                    <a:pt x="2683256" y="2146300"/>
                    <a:pt x="2581656" y="2133600"/>
                    <a:pt x="2556256" y="2133600"/>
                  </a:cubicBezTo>
                  <a:cubicBezTo>
                    <a:pt x="2530856" y="2133600"/>
                    <a:pt x="2467356" y="2146300"/>
                    <a:pt x="2467356" y="2146300"/>
                  </a:cubicBezTo>
                  <a:cubicBezTo>
                    <a:pt x="2467356" y="2146300"/>
                    <a:pt x="2391156" y="2171700"/>
                    <a:pt x="2353056" y="2159000"/>
                  </a:cubicBezTo>
                  <a:cubicBezTo>
                    <a:pt x="2314956" y="2146300"/>
                    <a:pt x="2289556" y="2146300"/>
                    <a:pt x="2213356" y="2159000"/>
                  </a:cubicBezTo>
                  <a:cubicBezTo>
                    <a:pt x="2213356" y="2159000"/>
                    <a:pt x="2187956" y="2184400"/>
                    <a:pt x="2010156" y="2184400"/>
                  </a:cubicBezTo>
                  <a:cubicBezTo>
                    <a:pt x="2010156" y="2184400"/>
                    <a:pt x="1857756" y="2235200"/>
                    <a:pt x="1781556" y="2184400"/>
                  </a:cubicBezTo>
                  <a:cubicBezTo>
                    <a:pt x="1781556" y="2184400"/>
                    <a:pt x="1756156" y="2146300"/>
                    <a:pt x="1540256" y="2159000"/>
                  </a:cubicBezTo>
                  <a:cubicBezTo>
                    <a:pt x="1540256" y="2159000"/>
                    <a:pt x="1387856" y="2171700"/>
                    <a:pt x="1362456" y="2159000"/>
                  </a:cubicBezTo>
                  <a:lnTo>
                    <a:pt x="1057656" y="2197100"/>
                  </a:lnTo>
                  <a:cubicBezTo>
                    <a:pt x="1057656" y="2197100"/>
                    <a:pt x="714756" y="2184400"/>
                    <a:pt x="663956" y="2171700"/>
                  </a:cubicBezTo>
                  <a:cubicBezTo>
                    <a:pt x="613156" y="2159000"/>
                    <a:pt x="409956" y="2120900"/>
                    <a:pt x="384556" y="2146300"/>
                  </a:cubicBezTo>
                  <a:cubicBezTo>
                    <a:pt x="359156" y="2171700"/>
                    <a:pt x="206756" y="2171700"/>
                    <a:pt x="181356" y="2159000"/>
                  </a:cubicBezTo>
                  <a:cubicBezTo>
                    <a:pt x="155956" y="2146300"/>
                    <a:pt x="117856" y="2044700"/>
                    <a:pt x="105156" y="1993900"/>
                  </a:cubicBezTo>
                  <a:cubicBezTo>
                    <a:pt x="92456" y="1943100"/>
                    <a:pt x="92456" y="1803400"/>
                    <a:pt x="92456" y="1778000"/>
                  </a:cubicBezTo>
                  <a:cubicBezTo>
                    <a:pt x="92456" y="1752600"/>
                    <a:pt x="54356" y="1714500"/>
                    <a:pt x="54356" y="1714500"/>
                  </a:cubicBezTo>
                  <a:lnTo>
                    <a:pt x="79756" y="1562100"/>
                  </a:lnTo>
                  <a:cubicBezTo>
                    <a:pt x="79756" y="1562100"/>
                    <a:pt x="79756" y="1435100"/>
                    <a:pt x="54356" y="1397000"/>
                  </a:cubicBezTo>
                  <a:cubicBezTo>
                    <a:pt x="28956" y="1358900"/>
                    <a:pt x="54356" y="1206500"/>
                    <a:pt x="54356" y="1206500"/>
                  </a:cubicBezTo>
                  <a:cubicBezTo>
                    <a:pt x="54356" y="1206500"/>
                    <a:pt x="28956" y="1079500"/>
                    <a:pt x="41656" y="1041400"/>
                  </a:cubicBezTo>
                  <a:cubicBezTo>
                    <a:pt x="54356" y="1003300"/>
                    <a:pt x="67056" y="939800"/>
                    <a:pt x="67056" y="901700"/>
                  </a:cubicBezTo>
                  <a:cubicBezTo>
                    <a:pt x="67056" y="863600"/>
                    <a:pt x="41656" y="673100"/>
                    <a:pt x="41656" y="673100"/>
                  </a:cubicBezTo>
                  <a:lnTo>
                    <a:pt x="16256" y="571500"/>
                  </a:lnTo>
                  <a:cubicBezTo>
                    <a:pt x="16256" y="571500"/>
                    <a:pt x="-9144" y="508000"/>
                    <a:pt x="3556" y="393700"/>
                  </a:cubicBezTo>
                  <a:cubicBezTo>
                    <a:pt x="16256" y="279400"/>
                    <a:pt x="3556" y="279400"/>
                    <a:pt x="3556" y="279400"/>
                  </a:cubicBezTo>
                  <a:lnTo>
                    <a:pt x="206756" y="190500"/>
                  </a:lnTo>
                  <a:cubicBezTo>
                    <a:pt x="206756" y="190500"/>
                    <a:pt x="308356" y="76200"/>
                    <a:pt x="473456" y="76200"/>
                  </a:cubicBezTo>
                  <a:lnTo>
                    <a:pt x="600456" y="114300"/>
                  </a:lnTo>
                  <a:cubicBezTo>
                    <a:pt x="600456" y="114300"/>
                    <a:pt x="651256" y="139700"/>
                    <a:pt x="740156" y="127000"/>
                  </a:cubicBezTo>
                  <a:cubicBezTo>
                    <a:pt x="829056" y="114300"/>
                    <a:pt x="905256" y="88900"/>
                    <a:pt x="905256" y="88900"/>
                  </a:cubicBezTo>
                  <a:cubicBezTo>
                    <a:pt x="905256" y="88900"/>
                    <a:pt x="994156" y="114300"/>
                    <a:pt x="1057656" y="88900"/>
                  </a:cubicBezTo>
                  <a:lnTo>
                    <a:pt x="1108456" y="76200"/>
                  </a:lnTo>
                  <a:lnTo>
                    <a:pt x="1133856" y="76200"/>
                  </a:lnTo>
                  <a:cubicBezTo>
                    <a:pt x="1133856" y="76200"/>
                    <a:pt x="1171956" y="50800"/>
                    <a:pt x="1197356" y="76200"/>
                  </a:cubicBezTo>
                  <a:cubicBezTo>
                    <a:pt x="1197356" y="76200"/>
                    <a:pt x="1222756" y="50800"/>
                    <a:pt x="1260856" y="63500"/>
                  </a:cubicBezTo>
                  <a:cubicBezTo>
                    <a:pt x="1260856" y="63500"/>
                    <a:pt x="1337056" y="38100"/>
                    <a:pt x="1337056" y="38100"/>
                  </a:cubicBezTo>
                  <a:cubicBezTo>
                    <a:pt x="1337056" y="38100"/>
                    <a:pt x="1425956" y="38100"/>
                    <a:pt x="1425956" y="38100"/>
                  </a:cubicBezTo>
                  <a:lnTo>
                    <a:pt x="1514856" y="63500"/>
                  </a:lnTo>
                  <a:lnTo>
                    <a:pt x="1756156" y="63500"/>
                  </a:lnTo>
                  <a:lnTo>
                    <a:pt x="1883156" y="50800"/>
                  </a:lnTo>
                  <a:lnTo>
                    <a:pt x="1933956" y="76200"/>
                  </a:lnTo>
                  <a:lnTo>
                    <a:pt x="2010156" y="50800"/>
                  </a:lnTo>
                  <a:lnTo>
                    <a:pt x="2162556" y="25400"/>
                  </a:lnTo>
                  <a:close/>
                </a:path>
              </a:pathLst>
            </a:custGeom>
            <a:blipFill>
              <a:blip r:embed="rId4"/>
              <a:stretch>
                <a:fillRect l="0" t="-309" r="0" b="-309"/>
              </a:stretch>
            </a:blipFill>
          </p:spPr>
        </p:sp>
        <p:sp>
          <p:nvSpPr>
            <p:cNvPr name="Freeform 9" id="9"/>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name="Group 10" id="10"/>
          <p:cNvGrpSpPr>
            <a:grpSpLocks noChangeAspect="true"/>
          </p:cNvGrpSpPr>
          <p:nvPr/>
        </p:nvGrpSpPr>
        <p:grpSpPr>
          <a:xfrm rot="-260082">
            <a:off x="-2573192" y="1293627"/>
            <a:ext cx="7444508" cy="11474974"/>
            <a:chOff x="0" y="0"/>
            <a:chExt cx="3987800" cy="6146800"/>
          </a:xfrm>
        </p:grpSpPr>
        <p:sp>
          <p:nvSpPr>
            <p:cNvPr name="Freeform 11" id="11"/>
            <p:cNvSpPr/>
            <p:nvPr/>
          </p:nvSpPr>
          <p:spPr>
            <a:xfrm flipH="false" flipV="false" rot="0">
              <a:off x="0" y="0"/>
              <a:ext cx="3987800" cy="6146800"/>
            </a:xfrm>
            <a:custGeom>
              <a:avLst/>
              <a:gdLst/>
              <a:ahLst/>
              <a:cxnLst/>
              <a:rect r="r" b="b" t="t" l="l"/>
              <a:pathLst>
                <a:path h="6146800" w="3987800">
                  <a:moveTo>
                    <a:pt x="3987800" y="6146800"/>
                  </a:moveTo>
                  <a:lnTo>
                    <a:pt x="0" y="6146800"/>
                  </a:lnTo>
                  <a:lnTo>
                    <a:pt x="0" y="0"/>
                  </a:lnTo>
                  <a:lnTo>
                    <a:pt x="3987800" y="0"/>
                  </a:lnTo>
                  <a:lnTo>
                    <a:pt x="3987800" y="6146800"/>
                  </a:lnTo>
                  <a:close/>
                </a:path>
              </a:pathLst>
            </a:custGeom>
            <a:blipFill>
              <a:blip r:embed="rId6"/>
              <a:stretch>
                <a:fillRect l="-65460" t="0" r="-65460" b="0"/>
              </a:stretch>
            </a:blipFill>
          </p:spPr>
        </p:sp>
        <p:sp>
          <p:nvSpPr>
            <p:cNvPr name="Freeform 12" id="12"/>
            <p:cNvSpPr/>
            <p:nvPr/>
          </p:nvSpPr>
          <p:spPr>
            <a:xfrm flipH="false" flipV="false" rot="0">
              <a:off x="0" y="0"/>
              <a:ext cx="3987800" cy="6146800"/>
            </a:xfrm>
            <a:custGeom>
              <a:avLst/>
              <a:gdLst/>
              <a:ahLst/>
              <a:cxnLst/>
              <a:rect r="r" b="b" t="t" l="l"/>
              <a:pathLst>
                <a:path h="6146800" w="3987800">
                  <a:moveTo>
                    <a:pt x="3987800" y="6146800"/>
                  </a:moveTo>
                  <a:lnTo>
                    <a:pt x="0" y="6146800"/>
                  </a:lnTo>
                  <a:lnTo>
                    <a:pt x="0" y="0"/>
                  </a:lnTo>
                  <a:lnTo>
                    <a:pt x="3987800" y="0"/>
                  </a:lnTo>
                  <a:lnTo>
                    <a:pt x="3987800" y="6146800"/>
                  </a:lnTo>
                  <a:close/>
                </a:path>
              </a:pathLst>
            </a:custGeom>
            <a:blipFill>
              <a:blip r:embed="rId7"/>
              <a:stretch>
                <a:fillRect l="-95" t="0" r="-95" b="0"/>
              </a:stretch>
            </a:blipFill>
          </p:spPr>
        </p:sp>
      </p:grpSp>
      <p:grpSp>
        <p:nvGrpSpPr>
          <p:cNvPr name="Group 13" id="13"/>
          <p:cNvGrpSpPr/>
          <p:nvPr/>
        </p:nvGrpSpPr>
        <p:grpSpPr>
          <a:xfrm rot="0">
            <a:off x="8711350" y="6438988"/>
            <a:ext cx="7122983" cy="1932305"/>
            <a:chOff x="0" y="0"/>
            <a:chExt cx="9497310" cy="2576407"/>
          </a:xfrm>
        </p:grpSpPr>
        <p:sp>
          <p:nvSpPr>
            <p:cNvPr name="AutoShape 14" id="14"/>
            <p:cNvSpPr/>
            <p:nvPr/>
          </p:nvSpPr>
          <p:spPr>
            <a:xfrm rot="0">
              <a:off x="0" y="0"/>
              <a:ext cx="9497310" cy="2576407"/>
            </a:xfrm>
            <a:prstGeom prst="rect">
              <a:avLst/>
            </a:prstGeom>
            <a:solidFill>
              <a:srgbClr val="141414"/>
            </a:solidFill>
          </p:spPr>
        </p:sp>
        <p:sp>
          <p:nvSpPr>
            <p:cNvPr name="TextBox 15" id="15"/>
            <p:cNvSpPr txBox="true"/>
            <p:nvPr/>
          </p:nvSpPr>
          <p:spPr>
            <a:xfrm rot="0">
              <a:off x="347305" y="278342"/>
              <a:ext cx="8802699" cy="19530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Hejt - to obrażanie, atakowanie, upokarzanie – bez chęci pomocy czy poprawy</a:t>
              </a:r>
            </a:p>
          </p:txBody>
        </p:sp>
      </p:grpSp>
      <p:sp>
        <p:nvSpPr>
          <p:cNvPr name="Freeform 16" id="16"/>
          <p:cNvSpPr/>
          <p:nvPr/>
        </p:nvSpPr>
        <p:spPr>
          <a:xfrm flipH="false" flipV="false" rot="0">
            <a:off x="11215213" y="1028700"/>
            <a:ext cx="1381648" cy="1371600"/>
          </a:xfrm>
          <a:custGeom>
            <a:avLst/>
            <a:gdLst/>
            <a:ahLst/>
            <a:cxnLst/>
            <a:rect r="r" b="b" t="t" l="l"/>
            <a:pathLst>
              <a:path h="1371600" w="1381648">
                <a:moveTo>
                  <a:pt x="0" y="0"/>
                </a:moveTo>
                <a:lnTo>
                  <a:pt x="1381649" y="0"/>
                </a:lnTo>
                <a:lnTo>
                  <a:pt x="1381649" y="1371600"/>
                </a:lnTo>
                <a:lnTo>
                  <a:pt x="0" y="1371600"/>
                </a:lnTo>
                <a:lnTo>
                  <a:pt x="0" y="0"/>
                </a:lnTo>
                <a:close/>
              </a:path>
            </a:pathLst>
          </a:custGeom>
          <a:blipFill>
            <a:blip r:embed="rId8"/>
            <a:stretch>
              <a:fillRect l="0" t="0" r="0" b="0"/>
            </a:stretch>
          </a:blipFill>
        </p:spPr>
      </p:sp>
      <p:sp>
        <p:nvSpPr>
          <p:cNvPr name="TextBox 17" id="17"/>
          <p:cNvSpPr txBox="true"/>
          <p:nvPr/>
        </p:nvSpPr>
        <p:spPr>
          <a:xfrm rot="0">
            <a:off x="7864294" y="1171575"/>
            <a:ext cx="9865314" cy="1228725"/>
          </a:xfrm>
          <a:prstGeom prst="rect">
            <a:avLst/>
          </a:prstGeom>
        </p:spPr>
        <p:txBody>
          <a:bodyPr anchor="t" rtlCol="false" tIns="0" lIns="0" bIns="0" rIns="0">
            <a:spAutoFit/>
          </a:bodyPr>
          <a:lstStyle/>
          <a:p>
            <a:pPr algn="ctr">
              <a:lnSpc>
                <a:spcPts val="9600"/>
              </a:lnSpc>
            </a:pPr>
            <a:r>
              <a:rPr lang="en-US" sz="8000">
                <a:solidFill>
                  <a:srgbClr val="141414"/>
                </a:solidFill>
                <a:latin typeface="Courier Prime"/>
                <a:ea typeface="Courier Prime"/>
                <a:cs typeface="Courier Prime"/>
                <a:sym typeface="Courier Prime"/>
              </a:rPr>
              <a:t>Hejt = krytyka</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472950" y="125977"/>
            <a:ext cx="16470412" cy="11879285"/>
          </a:xfrm>
          <a:custGeom>
            <a:avLst/>
            <a:gdLst/>
            <a:ahLst/>
            <a:cxnLst/>
            <a:rect r="r" b="b" t="t" l="l"/>
            <a:pathLst>
              <a:path h="11879285" w="16470412">
                <a:moveTo>
                  <a:pt x="0" y="0"/>
                </a:moveTo>
                <a:lnTo>
                  <a:pt x="16470412" y="0"/>
                </a:lnTo>
                <a:lnTo>
                  <a:pt x="16470412" y="11879285"/>
                </a:lnTo>
                <a:lnTo>
                  <a:pt x="0" y="11879285"/>
                </a:lnTo>
                <a:lnTo>
                  <a:pt x="0" y="0"/>
                </a:lnTo>
                <a:close/>
              </a:path>
            </a:pathLst>
          </a:custGeom>
          <a:blipFill>
            <a:blip r:embed="rId3"/>
            <a:stretch>
              <a:fillRect l="0" t="0" r="0" b="0"/>
            </a:stretch>
          </a:blipFill>
        </p:spPr>
      </p:sp>
      <p:sp>
        <p:nvSpPr>
          <p:cNvPr name="Freeform 4" id="4"/>
          <p:cNvSpPr/>
          <p:nvPr/>
        </p:nvSpPr>
        <p:spPr>
          <a:xfrm flipH="false" flipV="false" rot="-753974">
            <a:off x="-1133674" y="-24212"/>
            <a:ext cx="4324747" cy="2137986"/>
          </a:xfrm>
          <a:custGeom>
            <a:avLst/>
            <a:gdLst/>
            <a:ahLst/>
            <a:cxnLst/>
            <a:rect r="r" b="b" t="t" l="l"/>
            <a:pathLst>
              <a:path h="2137986" w="4324747">
                <a:moveTo>
                  <a:pt x="0" y="0"/>
                </a:moveTo>
                <a:lnTo>
                  <a:pt x="4324748" y="0"/>
                </a:lnTo>
                <a:lnTo>
                  <a:pt x="4324748" y="2137986"/>
                </a:lnTo>
                <a:lnTo>
                  <a:pt x="0" y="2137986"/>
                </a:lnTo>
                <a:lnTo>
                  <a:pt x="0" y="0"/>
                </a:lnTo>
                <a:close/>
              </a:path>
            </a:pathLst>
          </a:custGeom>
          <a:blipFill>
            <a:blip r:embed="rId4"/>
            <a:stretch>
              <a:fillRect l="0" t="0" r="0" b="0"/>
            </a:stretch>
          </a:blipFill>
        </p:spPr>
      </p:sp>
      <p:sp>
        <p:nvSpPr>
          <p:cNvPr name="Freeform 5" id="5"/>
          <p:cNvSpPr/>
          <p:nvPr/>
        </p:nvSpPr>
        <p:spPr>
          <a:xfrm flipH="false" flipV="false" rot="1629326">
            <a:off x="-409855" y="606940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6" id="6"/>
          <p:cNvSpPr/>
          <p:nvPr/>
        </p:nvSpPr>
        <p:spPr>
          <a:xfrm rot="0">
            <a:off x="2416282" y="1080574"/>
            <a:ext cx="13281730" cy="2160560"/>
          </a:xfrm>
          <a:prstGeom prst="rect">
            <a:avLst/>
          </a:prstGeom>
          <a:solidFill>
            <a:srgbClr val="141414"/>
          </a:solidFill>
        </p:spPr>
      </p:sp>
      <p:grpSp>
        <p:nvGrpSpPr>
          <p:cNvPr name="Group 7" id="7"/>
          <p:cNvGrpSpPr/>
          <p:nvPr/>
        </p:nvGrpSpPr>
        <p:grpSpPr>
          <a:xfrm rot="0">
            <a:off x="2416282" y="1028700"/>
            <a:ext cx="13455437" cy="1987159"/>
            <a:chOff x="0" y="0"/>
            <a:chExt cx="17940582" cy="2649545"/>
          </a:xfrm>
        </p:grpSpPr>
        <p:sp>
          <p:nvSpPr>
            <p:cNvPr name="TextBox 8" id="8"/>
            <p:cNvSpPr txBox="true"/>
            <p:nvPr/>
          </p:nvSpPr>
          <p:spPr>
            <a:xfrm rot="0">
              <a:off x="0" y="-9525"/>
              <a:ext cx="17940582" cy="1635125"/>
            </a:xfrm>
            <a:prstGeom prst="rect">
              <a:avLst/>
            </a:prstGeom>
          </p:spPr>
          <p:txBody>
            <a:bodyPr anchor="t" rtlCol="false" tIns="0" lIns="0" bIns="0" rIns="0">
              <a:spAutoFit/>
            </a:bodyPr>
            <a:lstStyle/>
            <a:p>
              <a:pPr algn="ctr">
                <a:lnSpc>
                  <a:spcPts val="9600"/>
                </a:lnSpc>
              </a:pPr>
              <a:r>
                <a:rPr lang="en-US" sz="8000">
                  <a:solidFill>
                    <a:srgbClr val="FFFFFF"/>
                  </a:solidFill>
                  <a:latin typeface="Courier Prime"/>
                  <a:ea typeface="Courier Prime"/>
                  <a:cs typeface="Courier Prime"/>
                  <a:sym typeface="Courier Prime"/>
                </a:rPr>
                <a:t>Konstruktywna Krytyka</a:t>
              </a:r>
            </a:p>
          </p:txBody>
        </p:sp>
        <p:sp>
          <p:nvSpPr>
            <p:cNvPr name="TextBox 9" id="9"/>
            <p:cNvSpPr txBox="true"/>
            <p:nvPr/>
          </p:nvSpPr>
          <p:spPr>
            <a:xfrm rot="0">
              <a:off x="0" y="2017296"/>
              <a:ext cx="17940582"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odznacza się:</a:t>
              </a:r>
            </a:p>
          </p:txBody>
        </p:sp>
      </p:grpSp>
      <p:sp>
        <p:nvSpPr>
          <p:cNvPr name="AutoShape 10" id="10"/>
          <p:cNvSpPr/>
          <p:nvPr/>
        </p:nvSpPr>
        <p:spPr>
          <a:xfrm rot="0">
            <a:off x="1183934" y="4874792"/>
            <a:ext cx="4929393" cy="1268730"/>
          </a:xfrm>
          <a:prstGeom prst="rect">
            <a:avLst/>
          </a:prstGeom>
          <a:solidFill>
            <a:srgbClr val="141414"/>
          </a:solidFill>
        </p:spPr>
      </p:sp>
      <p:sp>
        <p:nvSpPr>
          <p:cNvPr name="TextBox 11" id="11"/>
          <p:cNvSpPr txBox="true"/>
          <p:nvPr/>
        </p:nvSpPr>
        <p:spPr>
          <a:xfrm rot="0">
            <a:off x="1364196" y="4909717"/>
            <a:ext cx="4568869" cy="1132205"/>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Ton i język</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(formuowana w sposób życzliwy, uprzejmy)</a:t>
            </a:r>
          </a:p>
        </p:txBody>
      </p:sp>
      <p:sp>
        <p:nvSpPr>
          <p:cNvPr name="AutoShape 12" id="12"/>
          <p:cNvSpPr/>
          <p:nvPr/>
        </p:nvSpPr>
        <p:spPr>
          <a:xfrm rot="0">
            <a:off x="3304741" y="7235319"/>
            <a:ext cx="4929393" cy="1583055"/>
          </a:xfrm>
          <a:prstGeom prst="rect">
            <a:avLst/>
          </a:prstGeom>
          <a:solidFill>
            <a:srgbClr val="141414"/>
          </a:solidFill>
        </p:spPr>
      </p:sp>
      <p:sp>
        <p:nvSpPr>
          <p:cNvPr name="TextBox 13" id="13"/>
          <p:cNvSpPr txBox="true"/>
          <p:nvPr/>
        </p:nvSpPr>
        <p:spPr>
          <a:xfrm rot="0">
            <a:off x="3485003" y="7427407"/>
            <a:ext cx="4568869" cy="1132205"/>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Motywację</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(chęć pomocy, zwrócenie uwagi na problem)</a:t>
            </a:r>
          </a:p>
        </p:txBody>
      </p:sp>
      <p:sp>
        <p:nvSpPr>
          <p:cNvPr name="AutoShape 14" id="14"/>
          <p:cNvSpPr/>
          <p:nvPr/>
        </p:nvSpPr>
        <p:spPr>
          <a:xfrm rot="0">
            <a:off x="12329907" y="4717629"/>
            <a:ext cx="4929393" cy="1583055"/>
          </a:xfrm>
          <a:prstGeom prst="rect">
            <a:avLst/>
          </a:prstGeom>
          <a:solidFill>
            <a:srgbClr val="141414"/>
          </a:solidFill>
        </p:spPr>
      </p:sp>
      <p:sp>
        <p:nvSpPr>
          <p:cNvPr name="TextBox 15" id="15"/>
          <p:cNvSpPr txBox="true"/>
          <p:nvPr/>
        </p:nvSpPr>
        <p:spPr>
          <a:xfrm rot="0">
            <a:off x="12510169" y="4752554"/>
            <a:ext cx="4568869" cy="1446530"/>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Treść</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(skupia się na konkretnych zachowaniach, działaniach i pomysłach)</a:t>
            </a:r>
          </a:p>
        </p:txBody>
      </p:sp>
      <p:sp>
        <p:nvSpPr>
          <p:cNvPr name="AutoShape 16" id="16"/>
          <p:cNvSpPr/>
          <p:nvPr/>
        </p:nvSpPr>
        <p:spPr>
          <a:xfrm rot="0">
            <a:off x="6756920" y="4874792"/>
            <a:ext cx="4929393" cy="1897380"/>
          </a:xfrm>
          <a:prstGeom prst="rect">
            <a:avLst/>
          </a:prstGeom>
          <a:solidFill>
            <a:srgbClr val="141414"/>
          </a:solidFill>
        </p:spPr>
      </p:sp>
      <p:sp>
        <p:nvSpPr>
          <p:cNvPr name="TextBox 17" id="17"/>
          <p:cNvSpPr txBox="true"/>
          <p:nvPr/>
        </p:nvSpPr>
        <p:spPr>
          <a:xfrm rot="0">
            <a:off x="6937182" y="5224042"/>
            <a:ext cx="4568869" cy="1132205"/>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Kontekst</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(poprzedzone jest argumentami, sugestiami)</a:t>
            </a:r>
          </a:p>
        </p:txBody>
      </p:sp>
      <p:sp>
        <p:nvSpPr>
          <p:cNvPr name="AutoShape 18" id="18"/>
          <p:cNvSpPr/>
          <p:nvPr/>
        </p:nvSpPr>
        <p:spPr>
          <a:xfrm rot="0">
            <a:off x="9865211" y="7144832"/>
            <a:ext cx="4929393" cy="1764030"/>
          </a:xfrm>
          <a:prstGeom prst="rect">
            <a:avLst/>
          </a:prstGeom>
          <a:solidFill>
            <a:srgbClr val="141414"/>
          </a:solidFill>
        </p:spPr>
      </p:sp>
      <p:sp>
        <p:nvSpPr>
          <p:cNvPr name="TextBox 19" id="19"/>
          <p:cNvSpPr txBox="true"/>
          <p:nvPr/>
        </p:nvSpPr>
        <p:spPr>
          <a:xfrm rot="0">
            <a:off x="10045473" y="7179757"/>
            <a:ext cx="4568869" cy="1627505"/>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Reakcja osoby komentowanej</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(postawa otwarta, skupiona na nauce i poprawie)</a:t>
            </a:r>
          </a:p>
        </p:txBody>
      </p:sp>
      <p:sp>
        <p:nvSpPr>
          <p:cNvPr name="AutoShape 20" id="20"/>
          <p:cNvSpPr/>
          <p:nvPr/>
        </p:nvSpPr>
        <p:spPr>
          <a:xfrm rot="0">
            <a:off x="12896718" y="9455668"/>
            <a:ext cx="4929393" cy="629602"/>
          </a:xfrm>
          <a:prstGeom prst="rect">
            <a:avLst/>
          </a:prstGeom>
          <a:solidFill>
            <a:srgbClr val="141414"/>
          </a:solidFill>
        </p:spPr>
      </p:sp>
      <p:sp>
        <p:nvSpPr>
          <p:cNvPr name="TextBox 21" id="21"/>
          <p:cNvSpPr txBox="true"/>
          <p:nvPr/>
        </p:nvSpPr>
        <p:spPr>
          <a:xfrm rot="0">
            <a:off x="12896718" y="9598067"/>
            <a:ext cx="4929393" cy="306704"/>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FFFFFF"/>
                </a:solidFill>
                <a:latin typeface="Courier Prime"/>
                <a:ea typeface="Courier Prime"/>
                <a:cs typeface="Courier Prime"/>
                <a:sym typeface="Courier Prime"/>
              </a:rPr>
              <a:t>źródło: www.zstiomeritum.edu.pl</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grpSp>
        <p:nvGrpSpPr>
          <p:cNvPr name="Group 3" id="3"/>
          <p:cNvGrpSpPr/>
          <p:nvPr/>
        </p:nvGrpSpPr>
        <p:grpSpPr>
          <a:xfrm rot="0">
            <a:off x="2416282" y="1028700"/>
            <a:ext cx="13455437" cy="1987159"/>
            <a:chOff x="0" y="0"/>
            <a:chExt cx="17940582" cy="2649545"/>
          </a:xfrm>
        </p:grpSpPr>
        <p:sp>
          <p:nvSpPr>
            <p:cNvPr name="TextBox 4" id="4"/>
            <p:cNvSpPr txBox="true"/>
            <p:nvPr/>
          </p:nvSpPr>
          <p:spPr>
            <a:xfrm rot="0">
              <a:off x="0" y="-9525"/>
              <a:ext cx="17940582" cy="1635125"/>
            </a:xfrm>
            <a:prstGeom prst="rect">
              <a:avLst/>
            </a:prstGeom>
          </p:spPr>
          <p:txBody>
            <a:bodyPr anchor="t" rtlCol="false" tIns="0" lIns="0" bIns="0" rIns="0">
              <a:spAutoFit/>
            </a:bodyPr>
            <a:lstStyle/>
            <a:p>
              <a:pPr algn="ctr">
                <a:lnSpc>
                  <a:spcPts val="9600"/>
                </a:lnSpc>
              </a:pPr>
              <a:r>
                <a:rPr lang="en-US" sz="8000">
                  <a:solidFill>
                    <a:srgbClr val="FFFFFF"/>
                  </a:solidFill>
                  <a:latin typeface="Courier Prime"/>
                  <a:ea typeface="Courier Prime"/>
                  <a:cs typeface="Courier Prime"/>
                  <a:sym typeface="Courier Prime"/>
                </a:rPr>
                <a:t>Czy to hejt?</a:t>
              </a:r>
            </a:p>
          </p:txBody>
        </p:sp>
        <p:sp>
          <p:nvSpPr>
            <p:cNvPr name="TextBox 5" id="5"/>
            <p:cNvSpPr txBox="true"/>
            <p:nvPr/>
          </p:nvSpPr>
          <p:spPr>
            <a:xfrm rot="0">
              <a:off x="0" y="2017296"/>
              <a:ext cx="17940582"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Zwróć uwagę na:</a:t>
              </a:r>
            </a:p>
          </p:txBody>
        </p:sp>
      </p:grpSp>
      <p:grpSp>
        <p:nvGrpSpPr>
          <p:cNvPr name="Group 6" id="6"/>
          <p:cNvGrpSpPr/>
          <p:nvPr/>
        </p:nvGrpSpPr>
        <p:grpSpPr>
          <a:xfrm rot="0">
            <a:off x="1183934" y="4351973"/>
            <a:ext cx="16075366" cy="4191233"/>
            <a:chOff x="0" y="0"/>
            <a:chExt cx="21433822" cy="5588310"/>
          </a:xfrm>
        </p:grpSpPr>
        <p:sp>
          <p:nvSpPr>
            <p:cNvPr name="AutoShape 7" id="7"/>
            <p:cNvSpPr/>
            <p:nvPr/>
          </p:nvSpPr>
          <p:spPr>
            <a:xfrm rot="0">
              <a:off x="0" y="209550"/>
              <a:ext cx="6572524" cy="1691640"/>
            </a:xfrm>
            <a:prstGeom prst="rect">
              <a:avLst/>
            </a:prstGeom>
            <a:solidFill>
              <a:srgbClr val="141414"/>
            </a:solidFill>
          </p:spPr>
        </p:sp>
        <p:sp>
          <p:nvSpPr>
            <p:cNvPr name="TextBox 8" id="8"/>
            <p:cNvSpPr txBox="true"/>
            <p:nvPr/>
          </p:nvSpPr>
          <p:spPr>
            <a:xfrm rot="0">
              <a:off x="240349" y="487892"/>
              <a:ext cx="6091825" cy="1068281"/>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Ton i język</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(zazwyczaj obraźliwy, agresywny)</a:t>
              </a:r>
            </a:p>
          </p:txBody>
        </p:sp>
        <p:sp>
          <p:nvSpPr>
            <p:cNvPr name="AutoShape 9" id="9"/>
            <p:cNvSpPr/>
            <p:nvPr/>
          </p:nvSpPr>
          <p:spPr>
            <a:xfrm rot="0">
              <a:off x="2827743" y="3356920"/>
              <a:ext cx="6572524" cy="2110740"/>
            </a:xfrm>
            <a:prstGeom prst="rect">
              <a:avLst/>
            </a:prstGeom>
            <a:solidFill>
              <a:srgbClr val="141414"/>
            </a:solidFill>
          </p:spPr>
        </p:sp>
        <p:sp>
          <p:nvSpPr>
            <p:cNvPr name="TextBox 10" id="10"/>
            <p:cNvSpPr txBox="true"/>
            <p:nvPr/>
          </p:nvSpPr>
          <p:spPr>
            <a:xfrm rot="0">
              <a:off x="3068092" y="3635262"/>
              <a:ext cx="6091825" cy="1487381"/>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Motywację</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(motywacją jest chęć zranienia, nienawiść, zawiść)</a:t>
              </a:r>
            </a:p>
          </p:txBody>
        </p:sp>
        <p:sp>
          <p:nvSpPr>
            <p:cNvPr name="AutoShape 11" id="11"/>
            <p:cNvSpPr/>
            <p:nvPr/>
          </p:nvSpPr>
          <p:spPr>
            <a:xfrm rot="0">
              <a:off x="14861298" y="0"/>
              <a:ext cx="6572524" cy="2110740"/>
            </a:xfrm>
            <a:prstGeom prst="rect">
              <a:avLst/>
            </a:prstGeom>
            <a:solidFill>
              <a:srgbClr val="141414"/>
            </a:solidFill>
          </p:spPr>
        </p:sp>
        <p:sp>
          <p:nvSpPr>
            <p:cNvPr name="TextBox 12" id="12"/>
            <p:cNvSpPr txBox="true"/>
            <p:nvPr/>
          </p:nvSpPr>
          <p:spPr>
            <a:xfrm rot="0">
              <a:off x="15101648" y="278342"/>
              <a:ext cx="6091825" cy="1487381"/>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Treść</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(atak personalny, często dotyczące wyglądu, osobowości)</a:t>
              </a:r>
            </a:p>
          </p:txBody>
        </p:sp>
        <p:sp>
          <p:nvSpPr>
            <p:cNvPr name="AutoShape 13" id="13"/>
            <p:cNvSpPr/>
            <p:nvPr/>
          </p:nvSpPr>
          <p:spPr>
            <a:xfrm rot="0">
              <a:off x="7430649" y="209550"/>
              <a:ext cx="6572524" cy="2529840"/>
            </a:xfrm>
            <a:prstGeom prst="rect">
              <a:avLst/>
            </a:prstGeom>
            <a:solidFill>
              <a:srgbClr val="141414"/>
            </a:solidFill>
          </p:spPr>
        </p:sp>
        <p:sp>
          <p:nvSpPr>
            <p:cNvPr name="TextBox 14" id="14"/>
            <p:cNvSpPr txBox="true"/>
            <p:nvPr/>
          </p:nvSpPr>
          <p:spPr>
            <a:xfrm rot="0">
              <a:off x="7670999" y="487892"/>
              <a:ext cx="6091825" cy="1906481"/>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Kontekst</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(często nieuzasadnione komenatrze,ataki nic nie wnoszące do dyskusji)</a:t>
              </a:r>
            </a:p>
          </p:txBody>
        </p:sp>
        <p:sp>
          <p:nvSpPr>
            <p:cNvPr name="AutoShape 15" id="15"/>
            <p:cNvSpPr/>
            <p:nvPr/>
          </p:nvSpPr>
          <p:spPr>
            <a:xfrm rot="0">
              <a:off x="11575037" y="3236270"/>
              <a:ext cx="6572524" cy="2352040"/>
            </a:xfrm>
            <a:prstGeom prst="rect">
              <a:avLst/>
            </a:prstGeom>
            <a:solidFill>
              <a:srgbClr val="141414"/>
            </a:solidFill>
          </p:spPr>
        </p:sp>
        <p:sp>
          <p:nvSpPr>
            <p:cNvPr name="TextBox 16" id="16"/>
            <p:cNvSpPr txBox="true"/>
            <p:nvPr/>
          </p:nvSpPr>
          <p:spPr>
            <a:xfrm rot="0">
              <a:off x="11815386" y="3514612"/>
              <a:ext cx="6091825" cy="1728681"/>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Reakcja osoby komentowanej</a:t>
              </a:r>
            </a:p>
            <a:p>
              <a:pPr algn="ctr" marL="0" indent="0" lvl="0">
                <a:lnSpc>
                  <a:spcPts val="2520"/>
                </a:lnSpc>
                <a:spcBef>
                  <a:spcPct val="0"/>
                </a:spcBef>
              </a:pPr>
              <a:r>
                <a:rPr lang="en-US" sz="1800" u="none">
                  <a:solidFill>
                    <a:srgbClr val="FFFFFF"/>
                  </a:solidFill>
                  <a:latin typeface="Courier Prime"/>
                  <a:ea typeface="Courier Prime"/>
                  <a:cs typeface="Courier Prime"/>
                  <a:sym typeface="Courier Prime"/>
                </a:rPr>
                <a:t>(broni się, reaguje emocjonalnie)</a:t>
              </a:r>
            </a:p>
          </p:txBody>
        </p:sp>
      </p:grpSp>
      <p:sp>
        <p:nvSpPr>
          <p:cNvPr name="AutoShape 17" id="17"/>
          <p:cNvSpPr/>
          <p:nvPr/>
        </p:nvSpPr>
        <p:spPr>
          <a:xfrm rot="0">
            <a:off x="12896718" y="9455668"/>
            <a:ext cx="4929393" cy="629602"/>
          </a:xfrm>
          <a:prstGeom prst="rect">
            <a:avLst/>
          </a:prstGeom>
          <a:solidFill>
            <a:srgbClr val="141414"/>
          </a:solidFill>
        </p:spPr>
      </p:sp>
      <p:sp>
        <p:nvSpPr>
          <p:cNvPr name="TextBox 18" id="18"/>
          <p:cNvSpPr txBox="true"/>
          <p:nvPr/>
        </p:nvSpPr>
        <p:spPr>
          <a:xfrm rot="0">
            <a:off x="12896718" y="9598067"/>
            <a:ext cx="4929393" cy="306704"/>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FFFFFF"/>
                </a:solidFill>
                <a:latin typeface="Courier Prime"/>
                <a:ea typeface="Courier Prime"/>
                <a:cs typeface="Courier Prime"/>
                <a:sym typeface="Courier Prime"/>
              </a:rPr>
              <a:t>źródło: www.zstiomeritum.edu.pl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0" y="666648"/>
            <a:ext cx="16470412" cy="11879285"/>
          </a:xfrm>
          <a:custGeom>
            <a:avLst/>
            <a:gdLst/>
            <a:ahLst/>
            <a:cxnLst/>
            <a:rect r="r" b="b" t="t" l="l"/>
            <a:pathLst>
              <a:path h="11879285" w="16470412">
                <a:moveTo>
                  <a:pt x="0" y="0"/>
                </a:moveTo>
                <a:lnTo>
                  <a:pt x="16470412" y="0"/>
                </a:lnTo>
                <a:lnTo>
                  <a:pt x="16470412" y="11879285"/>
                </a:lnTo>
                <a:lnTo>
                  <a:pt x="0" y="11879285"/>
                </a:lnTo>
                <a:lnTo>
                  <a:pt x="0" y="0"/>
                </a:lnTo>
                <a:close/>
              </a:path>
            </a:pathLst>
          </a:custGeom>
          <a:blipFill>
            <a:blip r:embed="rId3"/>
            <a:stretch>
              <a:fillRect l="0" t="0" r="0" b="0"/>
            </a:stretch>
          </a:blipFill>
        </p:spPr>
      </p:sp>
      <p:grpSp>
        <p:nvGrpSpPr>
          <p:cNvPr name="Group 4" id="4"/>
          <p:cNvGrpSpPr>
            <a:grpSpLocks noChangeAspect="true"/>
          </p:cNvGrpSpPr>
          <p:nvPr/>
        </p:nvGrpSpPr>
        <p:grpSpPr>
          <a:xfrm rot="393135">
            <a:off x="12493850" y="-629375"/>
            <a:ext cx="6757995" cy="4426145"/>
            <a:chOff x="0" y="0"/>
            <a:chExt cx="6286500" cy="4117340"/>
          </a:xfrm>
        </p:grpSpPr>
        <p:sp>
          <p:nvSpPr>
            <p:cNvPr name="Freeform 5" id="5"/>
            <p:cNvSpPr/>
            <p:nvPr/>
          </p:nvSpPr>
          <p:spPr>
            <a:xfrm flipH="false" flipV="false" rot="0">
              <a:off x="0" y="0"/>
              <a:ext cx="6286500" cy="4117340"/>
            </a:xfrm>
            <a:custGeom>
              <a:avLst/>
              <a:gdLst/>
              <a:ahLst/>
              <a:cxnLst/>
              <a:rect r="r" b="b" t="t" l="l"/>
              <a:pathLst>
                <a:path h="4117340" w="6286500">
                  <a:moveTo>
                    <a:pt x="6286500" y="4117340"/>
                  </a:moveTo>
                  <a:lnTo>
                    <a:pt x="0" y="4117340"/>
                  </a:lnTo>
                  <a:lnTo>
                    <a:pt x="0" y="0"/>
                  </a:lnTo>
                  <a:lnTo>
                    <a:pt x="6286500" y="0"/>
                  </a:lnTo>
                  <a:lnTo>
                    <a:pt x="6286500" y="4117340"/>
                  </a:lnTo>
                  <a:close/>
                </a:path>
              </a:pathLst>
            </a:custGeom>
            <a:blipFill>
              <a:blip r:embed="rId4"/>
              <a:stretch>
                <a:fillRect l="0" t="-64721" r="0" b="-64721"/>
              </a:stretch>
            </a:blipFill>
          </p:spPr>
        </p:sp>
        <p:sp>
          <p:nvSpPr>
            <p:cNvPr name="Freeform 6" id="6"/>
            <p:cNvSpPr/>
            <p:nvPr/>
          </p:nvSpPr>
          <p:spPr>
            <a:xfrm flipH="false" flipV="false" rot="0">
              <a:off x="0" y="0"/>
              <a:ext cx="6286500" cy="4117340"/>
            </a:xfrm>
            <a:custGeom>
              <a:avLst/>
              <a:gdLst/>
              <a:ahLst/>
              <a:cxnLst/>
              <a:rect r="r" b="b" t="t" l="l"/>
              <a:pathLst>
                <a:path h="4117340" w="6286500">
                  <a:moveTo>
                    <a:pt x="6286500" y="4117340"/>
                  </a:moveTo>
                  <a:lnTo>
                    <a:pt x="0" y="4117340"/>
                  </a:lnTo>
                  <a:lnTo>
                    <a:pt x="0" y="0"/>
                  </a:lnTo>
                  <a:lnTo>
                    <a:pt x="6286500" y="0"/>
                  </a:lnTo>
                  <a:lnTo>
                    <a:pt x="6286500" y="4117340"/>
                  </a:lnTo>
                  <a:close/>
                </a:path>
              </a:pathLst>
            </a:custGeom>
            <a:blipFill>
              <a:blip r:embed="rId5"/>
              <a:stretch>
                <a:fillRect l="-91" t="0" r="-91" b="0"/>
              </a:stretch>
            </a:blipFill>
          </p:spPr>
        </p:sp>
      </p:grpSp>
      <p:sp>
        <p:nvSpPr>
          <p:cNvPr name="Freeform 7" id="7"/>
          <p:cNvSpPr/>
          <p:nvPr/>
        </p:nvSpPr>
        <p:spPr>
          <a:xfrm flipH="false" flipV="false" rot="-753974">
            <a:off x="-1133674" y="-24212"/>
            <a:ext cx="4324747" cy="2137986"/>
          </a:xfrm>
          <a:custGeom>
            <a:avLst/>
            <a:gdLst/>
            <a:ahLst/>
            <a:cxnLst/>
            <a:rect r="r" b="b" t="t" l="l"/>
            <a:pathLst>
              <a:path h="2137986" w="4324747">
                <a:moveTo>
                  <a:pt x="0" y="0"/>
                </a:moveTo>
                <a:lnTo>
                  <a:pt x="4324748" y="0"/>
                </a:lnTo>
                <a:lnTo>
                  <a:pt x="4324748" y="2137986"/>
                </a:lnTo>
                <a:lnTo>
                  <a:pt x="0" y="2137986"/>
                </a:lnTo>
                <a:lnTo>
                  <a:pt x="0" y="0"/>
                </a:lnTo>
                <a:close/>
              </a:path>
            </a:pathLst>
          </a:custGeom>
          <a:blipFill>
            <a:blip r:embed="rId6"/>
            <a:stretch>
              <a:fillRect l="0" t="0" r="0" b="0"/>
            </a:stretch>
          </a:blipFill>
        </p:spPr>
      </p:sp>
      <p:sp>
        <p:nvSpPr>
          <p:cNvPr name="Freeform 8" id="8"/>
          <p:cNvSpPr/>
          <p:nvPr/>
        </p:nvSpPr>
        <p:spPr>
          <a:xfrm flipH="false" flipV="false" rot="1629326">
            <a:off x="-409855" y="606940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3793400" y="2281909"/>
            <a:ext cx="11835676" cy="5723182"/>
            <a:chOff x="0" y="0"/>
            <a:chExt cx="15780902" cy="7630909"/>
          </a:xfrm>
        </p:grpSpPr>
        <p:sp>
          <p:nvSpPr>
            <p:cNvPr name="AutoShape 10" id="10"/>
            <p:cNvSpPr/>
            <p:nvPr/>
          </p:nvSpPr>
          <p:spPr>
            <a:xfrm rot="0">
              <a:off x="0" y="0"/>
              <a:ext cx="15780902" cy="7630909"/>
            </a:xfrm>
            <a:prstGeom prst="rect">
              <a:avLst/>
            </a:prstGeom>
            <a:solidFill>
              <a:srgbClr val="141414"/>
            </a:solidFill>
          </p:spPr>
        </p:sp>
        <p:sp>
          <p:nvSpPr>
            <p:cNvPr name="TextBox 11" id="11"/>
            <p:cNvSpPr txBox="true"/>
            <p:nvPr/>
          </p:nvSpPr>
          <p:spPr>
            <a:xfrm rot="0">
              <a:off x="577089" y="374982"/>
              <a:ext cx="14626724" cy="6823794"/>
            </a:xfrm>
            <a:prstGeom prst="rect">
              <a:avLst/>
            </a:prstGeom>
          </p:spPr>
          <p:txBody>
            <a:bodyPr anchor="t" rtlCol="false" tIns="0" lIns="0" bIns="0" rIns="0">
              <a:spAutoFit/>
            </a:bodyPr>
            <a:lstStyle/>
            <a:p>
              <a:pPr algn="ctr" marL="0" indent="0" lvl="0">
                <a:lnSpc>
                  <a:spcPts val="3375"/>
                </a:lnSpc>
                <a:spcBef>
                  <a:spcPct val="0"/>
                </a:spcBef>
              </a:pPr>
              <a:r>
                <a:rPr lang="en-US" sz="2411">
                  <a:solidFill>
                    <a:srgbClr val="FFFFFF"/>
                  </a:solidFill>
                  <a:latin typeface="Courier Prime"/>
                  <a:ea typeface="Courier Prime"/>
                  <a:cs typeface="Courier Prime"/>
                  <a:sym typeface="Courier Prime"/>
                </a:rPr>
                <a:t>Hejt to</a:t>
              </a:r>
              <a:r>
                <a:rPr lang="en-US" sz="2411" u="none">
                  <a:solidFill>
                    <a:srgbClr val="FFFFFF"/>
                  </a:solidFill>
                  <a:latin typeface="Courier Prime"/>
                  <a:ea typeface="Courier Prime"/>
                  <a:cs typeface="Courier Prime"/>
                  <a:sym typeface="Courier Prime"/>
                </a:rPr>
                <a:t> „obraźliwa bądź agresywna, zwykle nieuzasadniona, publiczna krytyka osoby lub grupy osób, najczęściej w internecie (w mediach społecznościowych lub na forach). Hejt różni się od krytyki brakiem wartości merytorycznej wypowiedzi, używaniem argumentów personalnych, brakiem racjonalnego powodu do ataku, złymi intencjami nadawców, chcących sprawić komuś przykrość, poniżyć go lub wpłynąć niekorzystnie na postrzeganie danej osoby, negatywnym nacechowaniem emocjonalnym komunikatów, lekceważeniem etykiety i netykiety. Hejt może służyć wyrażeniu negatywnych emocji nadawców, a także wzbudzeniu takich emocji u adresatów wypowiedzi”.</a:t>
              </a:r>
            </a:p>
          </p:txBody>
        </p:sp>
      </p:grpSp>
      <p:sp>
        <p:nvSpPr>
          <p:cNvPr name="Freeform 12" id="12"/>
          <p:cNvSpPr/>
          <p:nvPr/>
        </p:nvSpPr>
        <p:spPr>
          <a:xfrm flipH="false" flipV="false" rot="-2700000">
            <a:off x="14846453" y="429985"/>
            <a:ext cx="973596" cy="3966503"/>
          </a:xfrm>
          <a:custGeom>
            <a:avLst/>
            <a:gdLst/>
            <a:ahLst/>
            <a:cxnLst/>
            <a:rect r="r" b="b" t="t" l="l"/>
            <a:pathLst>
              <a:path h="3966503" w="973596">
                <a:moveTo>
                  <a:pt x="0" y="0"/>
                </a:moveTo>
                <a:lnTo>
                  <a:pt x="973596" y="0"/>
                </a:lnTo>
                <a:lnTo>
                  <a:pt x="973596" y="3966503"/>
                </a:lnTo>
                <a:lnTo>
                  <a:pt x="0" y="396650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4037171" y="8157260"/>
            <a:ext cx="10727224" cy="1390650"/>
          </a:xfrm>
          <a:prstGeom prst="rect">
            <a:avLst/>
          </a:prstGeom>
        </p:spPr>
        <p:txBody>
          <a:bodyPr anchor="t" rtlCol="false" tIns="0" lIns="0" bIns="0" rIns="0">
            <a:spAutoFit/>
          </a:bodyPr>
          <a:lstStyle/>
          <a:p>
            <a:pPr algn="l">
              <a:lnSpc>
                <a:spcPts val="2760"/>
              </a:lnSpc>
            </a:pPr>
            <a:r>
              <a:rPr lang="en-US" sz="2300">
                <a:solidFill>
                  <a:srgbClr val="141414"/>
                </a:solidFill>
                <a:latin typeface="Courier Prime"/>
                <a:ea typeface="Courier Prime"/>
                <a:cs typeface="Courier Prime"/>
                <a:sym typeface="Courier Prime"/>
              </a:rPr>
              <a:t>Kochan M. 2024. „Hejt”. W: Leksykon </a:t>
            </a:r>
            <a:r>
              <a:rPr lang="en-US" sz="2300">
                <a:solidFill>
                  <a:srgbClr val="141414"/>
                </a:solidFill>
                <a:latin typeface="Courier Prime"/>
                <a:ea typeface="Courier Prime"/>
                <a:cs typeface="Courier Prime"/>
                <a:sym typeface="Courier Prime"/>
              </a:rPr>
              <a:t>terminów medialnych. Red. Kazimierz Wolny-Zmorzyński, Krystyna Doktorowicz, Paweł Płaneta, Ryszard Filas, tom 1, s. 278–279, Toruń, Wydawnictwo Adam Marszałek.</a:t>
            </a:r>
          </a:p>
        </p:txBody>
      </p:sp>
      <p:grpSp>
        <p:nvGrpSpPr>
          <p:cNvPr name="Group 14" id="14"/>
          <p:cNvGrpSpPr/>
          <p:nvPr/>
        </p:nvGrpSpPr>
        <p:grpSpPr>
          <a:xfrm rot="0">
            <a:off x="6911824" y="9218554"/>
            <a:ext cx="11162294" cy="1305815"/>
            <a:chOff x="0" y="0"/>
            <a:chExt cx="14883059" cy="1741087"/>
          </a:xfrm>
        </p:grpSpPr>
        <p:sp>
          <p:nvSpPr>
            <p:cNvPr name="AutoShape 15" id="15"/>
            <p:cNvSpPr/>
            <p:nvPr/>
          </p:nvSpPr>
          <p:spPr>
            <a:xfrm rot="0">
              <a:off x="0" y="0"/>
              <a:ext cx="14883059" cy="1741087"/>
            </a:xfrm>
            <a:prstGeom prst="rect">
              <a:avLst/>
            </a:prstGeom>
            <a:solidFill>
              <a:srgbClr val="141414"/>
            </a:solidFill>
          </p:spPr>
        </p:sp>
        <p:sp>
          <p:nvSpPr>
            <p:cNvPr name="TextBox 16" id="16"/>
            <p:cNvSpPr txBox="true"/>
            <p:nvPr/>
          </p:nvSpPr>
          <p:spPr>
            <a:xfrm rot="0">
              <a:off x="544256" y="280864"/>
              <a:ext cx="13794547" cy="1122209"/>
            </a:xfrm>
            <a:prstGeom prst="rect">
              <a:avLst/>
            </a:prstGeom>
          </p:spPr>
          <p:txBody>
            <a:bodyPr anchor="t" rtlCol="false" tIns="0" lIns="0" bIns="0" rIns="0">
              <a:spAutoFit/>
            </a:bodyPr>
            <a:lstStyle/>
            <a:p>
              <a:pPr algn="ctr" marL="0" indent="0" lvl="0">
                <a:lnSpc>
                  <a:spcPts val="3840"/>
                </a:lnSpc>
                <a:spcBef>
                  <a:spcPct val="0"/>
                </a:spcBef>
              </a:pPr>
              <a:r>
                <a:rPr lang="en-US" sz="2743">
                  <a:solidFill>
                    <a:srgbClr val="FFFFFF"/>
                  </a:solidFill>
                  <a:latin typeface="Courier Prime"/>
                  <a:ea typeface="Courier Prime"/>
                  <a:cs typeface="Courier Prime"/>
                  <a:sym typeface="Courier Prime"/>
                </a:rPr>
                <a:t>def. za SWPS</a:t>
              </a:r>
            </a:p>
            <a:p>
              <a:pPr algn="ctr" marL="0" indent="0" lvl="0">
                <a:lnSpc>
                  <a:spcPts val="1447"/>
                </a:lnSpc>
                <a:spcBef>
                  <a:spcPct val="0"/>
                </a:spcBef>
              </a:pPr>
              <a:r>
                <a:rPr lang="en-US" sz="1033" u="none">
                  <a:solidFill>
                    <a:srgbClr val="FFFFFF"/>
                  </a:solidFill>
                  <a:latin typeface="Courier Prime"/>
                  <a:ea typeface="Courier Prime"/>
                  <a:cs typeface="Courier Prime"/>
                  <a:sym typeface="Courier Prime"/>
                </a:rPr>
                <a:t>https://swps.pl/nauka-i-badania/nasze-dzialania/badania-i-wdrozenia/36849-pieklo-to-inni-czyli-jak-zmienia-sie-hejt-w-internecie-pobierz-raport-z-badania</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grpSp>
        <p:nvGrpSpPr>
          <p:cNvPr name="Group 3" id="3"/>
          <p:cNvGrpSpPr/>
          <p:nvPr/>
        </p:nvGrpSpPr>
        <p:grpSpPr>
          <a:xfrm rot="0">
            <a:off x="2416282" y="3400112"/>
            <a:ext cx="13455437" cy="1987159"/>
            <a:chOff x="0" y="0"/>
            <a:chExt cx="17940582" cy="2649545"/>
          </a:xfrm>
        </p:grpSpPr>
        <p:sp>
          <p:nvSpPr>
            <p:cNvPr name="TextBox 4" id="4"/>
            <p:cNvSpPr txBox="true"/>
            <p:nvPr/>
          </p:nvSpPr>
          <p:spPr>
            <a:xfrm rot="0">
              <a:off x="0" y="-9525"/>
              <a:ext cx="17940582" cy="1635125"/>
            </a:xfrm>
            <a:prstGeom prst="rect">
              <a:avLst/>
            </a:prstGeom>
          </p:spPr>
          <p:txBody>
            <a:bodyPr anchor="t" rtlCol="false" tIns="0" lIns="0" bIns="0" rIns="0">
              <a:spAutoFit/>
            </a:bodyPr>
            <a:lstStyle/>
            <a:p>
              <a:pPr algn="ctr">
                <a:lnSpc>
                  <a:spcPts val="9600"/>
                </a:lnSpc>
              </a:pPr>
              <a:r>
                <a:rPr lang="en-US" sz="8000">
                  <a:solidFill>
                    <a:srgbClr val="FFFFFF"/>
                  </a:solidFill>
                  <a:latin typeface="Courier Prime"/>
                  <a:ea typeface="Courier Prime"/>
                  <a:cs typeface="Courier Prime"/>
                  <a:sym typeface="Courier Prime"/>
                </a:rPr>
                <a:t>Czy umiesz rozpoznać?</a:t>
              </a:r>
            </a:p>
          </p:txBody>
        </p:sp>
        <p:sp>
          <p:nvSpPr>
            <p:cNvPr name="TextBox 5" id="5"/>
            <p:cNvSpPr txBox="true"/>
            <p:nvPr/>
          </p:nvSpPr>
          <p:spPr>
            <a:xfrm rot="0">
              <a:off x="0" y="2017296"/>
              <a:ext cx="17940582" cy="632248"/>
            </a:xfrm>
            <a:prstGeom prst="rect">
              <a:avLst/>
            </a:prstGeom>
          </p:spPr>
          <p:txBody>
            <a:bodyPr anchor="t" rtlCol="false" tIns="0" lIns="0" bIns="0" rIns="0">
              <a:spAutoFit/>
            </a:bodyPr>
            <a:lstStyle/>
            <a:p>
              <a:pPr algn="ctr" marL="0" indent="0" lvl="0">
                <a:lnSpc>
                  <a:spcPts val="3919"/>
                </a:lnSpc>
                <a:spcBef>
                  <a:spcPct val="0"/>
                </a:spcBef>
              </a:pPr>
              <a:r>
                <a:rPr lang="en-US" sz="2799">
                  <a:solidFill>
                    <a:srgbClr val="FFFFFF"/>
                  </a:solidFill>
                  <a:latin typeface="Courier Prime"/>
                  <a:ea typeface="Courier Prime"/>
                  <a:cs typeface="Courier Prime"/>
                  <a:sym typeface="Courier Prime"/>
                </a:rPr>
                <a:t>Co jest krytyką a co hejtem?</a:t>
              </a:r>
            </a:p>
          </p:txBody>
        </p:sp>
      </p:grpSp>
      <p:sp>
        <p:nvSpPr>
          <p:cNvPr name="TextBox 6" id="6"/>
          <p:cNvSpPr txBox="true"/>
          <p:nvPr/>
        </p:nvSpPr>
        <p:spPr>
          <a:xfrm rot="0">
            <a:off x="6204266" y="6437656"/>
            <a:ext cx="5879469" cy="771525"/>
          </a:xfrm>
          <a:prstGeom prst="rect">
            <a:avLst/>
          </a:prstGeom>
        </p:spPr>
        <p:txBody>
          <a:bodyPr anchor="t" rtlCol="false" tIns="0" lIns="0" bIns="0" rIns="0">
            <a:spAutoFit/>
          </a:bodyPr>
          <a:lstStyle/>
          <a:p>
            <a:pPr algn="l">
              <a:lnSpc>
                <a:spcPts val="6000"/>
              </a:lnSpc>
            </a:pPr>
            <a:r>
              <a:rPr lang="en-US" b="true" sz="5000" u="sng">
                <a:solidFill>
                  <a:srgbClr val="FFFFFF"/>
                </a:solidFill>
                <a:latin typeface="Courier Prime Bold"/>
                <a:ea typeface="Courier Prime Bold"/>
                <a:cs typeface="Courier Prime Bold"/>
                <a:sym typeface="Courier Prime Bold"/>
              </a:rPr>
              <a:t>#ĆWICZENIE 1</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2316297" y="5243858"/>
            <a:ext cx="12905406" cy="1826441"/>
            <a:chOff x="0" y="0"/>
            <a:chExt cx="17207208" cy="2435255"/>
          </a:xfrm>
        </p:grpSpPr>
        <p:sp>
          <p:nvSpPr>
            <p:cNvPr name="AutoShape 4" id="4"/>
            <p:cNvSpPr/>
            <p:nvPr/>
          </p:nvSpPr>
          <p:spPr>
            <a:xfrm rot="0">
              <a:off x="0" y="0"/>
              <a:ext cx="17207208" cy="2435255"/>
            </a:xfrm>
            <a:prstGeom prst="rect">
              <a:avLst/>
            </a:prstGeom>
            <a:solidFill>
              <a:srgbClr val="141414"/>
            </a:solidFill>
          </p:spPr>
        </p:sp>
        <p:sp>
          <p:nvSpPr>
            <p:cNvPr name="TextBox 5" id="5"/>
            <p:cNvSpPr txBox="true"/>
            <p:nvPr/>
          </p:nvSpPr>
          <p:spPr>
            <a:xfrm rot="0">
              <a:off x="629247" y="568802"/>
              <a:ext cx="15948713" cy="1192876"/>
            </a:xfrm>
            <a:prstGeom prst="rect">
              <a:avLst/>
            </a:prstGeom>
          </p:spPr>
          <p:txBody>
            <a:bodyPr anchor="t" rtlCol="false" tIns="0" lIns="0" bIns="0" rIns="0">
              <a:spAutoFit/>
            </a:bodyPr>
            <a:lstStyle/>
            <a:p>
              <a:pPr algn="ctr" marL="0" indent="0" lvl="0">
                <a:lnSpc>
                  <a:spcPts val="7561"/>
                </a:lnSpc>
                <a:spcBef>
                  <a:spcPct val="0"/>
                </a:spcBef>
              </a:pPr>
              <a:r>
                <a:rPr lang="en-US" sz="5401">
                  <a:solidFill>
                    <a:srgbClr val="FFFFFF"/>
                  </a:solidFill>
                  <a:latin typeface="Courier Prime"/>
                  <a:ea typeface="Courier Prime"/>
                  <a:cs typeface="Courier Prime"/>
                  <a:sym typeface="Courier Prime"/>
                </a:rPr>
                <a:t>PRZYCZYNY HEJTU</a:t>
              </a:r>
            </a:p>
          </p:txBody>
        </p:sp>
      </p:grpSp>
      <p:sp>
        <p:nvSpPr>
          <p:cNvPr name="Freeform 6" id="6"/>
          <p:cNvSpPr/>
          <p:nvPr/>
        </p:nvSpPr>
        <p:spPr>
          <a:xfrm flipH="false" flipV="false" rot="1272075">
            <a:off x="16516394" y="-1169140"/>
            <a:ext cx="4776695" cy="14652438"/>
          </a:xfrm>
          <a:custGeom>
            <a:avLst/>
            <a:gdLst/>
            <a:ahLst/>
            <a:cxnLst/>
            <a:rect r="r" b="b" t="t" l="l"/>
            <a:pathLst>
              <a:path h="14652438" w="4776695">
                <a:moveTo>
                  <a:pt x="0" y="0"/>
                </a:moveTo>
                <a:lnTo>
                  <a:pt x="4776695" y="0"/>
                </a:lnTo>
                <a:lnTo>
                  <a:pt x="4776695" y="14652438"/>
                </a:lnTo>
                <a:lnTo>
                  <a:pt x="0" y="14652438"/>
                </a:lnTo>
                <a:lnTo>
                  <a:pt x="0" y="0"/>
                </a:lnTo>
                <a:close/>
              </a:path>
            </a:pathLst>
          </a:custGeom>
          <a:blipFill>
            <a:blip r:embed="rId3"/>
            <a:stretch>
              <a:fillRect l="0" t="0" r="0" b="0"/>
            </a:stretch>
          </a:blipFill>
        </p:spPr>
      </p:sp>
      <p:grpSp>
        <p:nvGrpSpPr>
          <p:cNvPr name="Group 7" id="7"/>
          <p:cNvGrpSpPr>
            <a:grpSpLocks noChangeAspect="true"/>
          </p:cNvGrpSpPr>
          <p:nvPr/>
        </p:nvGrpSpPr>
        <p:grpSpPr>
          <a:xfrm rot="10307901">
            <a:off x="-2531073" y="-7516678"/>
            <a:ext cx="12971260" cy="8983798"/>
            <a:chOff x="0" y="0"/>
            <a:chExt cx="3429000" cy="2374900"/>
          </a:xfrm>
        </p:grpSpPr>
        <p:sp>
          <p:nvSpPr>
            <p:cNvPr name="Freeform 8" id="8"/>
            <p:cNvSpPr/>
            <p:nvPr/>
          </p:nvSpPr>
          <p:spPr>
            <a:xfrm flipH="false" flipV="false" rot="0">
              <a:off x="59944" y="76200"/>
              <a:ext cx="3330956" cy="2206978"/>
            </a:xfrm>
            <a:custGeom>
              <a:avLst/>
              <a:gdLst/>
              <a:ahLst/>
              <a:cxnLst/>
              <a:rect r="r" b="b" t="t" l="l"/>
              <a:pathLst>
                <a:path h="2206978" w="3330956">
                  <a:moveTo>
                    <a:pt x="2162556" y="25400"/>
                  </a:moveTo>
                  <a:lnTo>
                    <a:pt x="2391156" y="0"/>
                  </a:lnTo>
                  <a:lnTo>
                    <a:pt x="2632456" y="38100"/>
                  </a:lnTo>
                  <a:lnTo>
                    <a:pt x="2975356" y="38100"/>
                  </a:lnTo>
                  <a:cubicBezTo>
                    <a:pt x="2975356" y="38100"/>
                    <a:pt x="3076956" y="12700"/>
                    <a:pt x="3089656" y="38100"/>
                  </a:cubicBezTo>
                  <a:cubicBezTo>
                    <a:pt x="3102356" y="63500"/>
                    <a:pt x="3153156" y="228600"/>
                    <a:pt x="3153156" y="228600"/>
                  </a:cubicBezTo>
                  <a:cubicBezTo>
                    <a:pt x="3153156" y="228600"/>
                    <a:pt x="3203956" y="304800"/>
                    <a:pt x="3191256" y="355600"/>
                  </a:cubicBezTo>
                  <a:cubicBezTo>
                    <a:pt x="3178556" y="406400"/>
                    <a:pt x="3216656" y="520700"/>
                    <a:pt x="3216656" y="520700"/>
                  </a:cubicBezTo>
                  <a:cubicBezTo>
                    <a:pt x="3216656" y="520700"/>
                    <a:pt x="3242056" y="571500"/>
                    <a:pt x="3216656" y="622300"/>
                  </a:cubicBezTo>
                  <a:cubicBezTo>
                    <a:pt x="3216656" y="622300"/>
                    <a:pt x="3203956" y="762000"/>
                    <a:pt x="3229356" y="812800"/>
                  </a:cubicBezTo>
                  <a:cubicBezTo>
                    <a:pt x="3229356" y="812800"/>
                    <a:pt x="3267456" y="838200"/>
                    <a:pt x="3242056" y="1003300"/>
                  </a:cubicBezTo>
                  <a:lnTo>
                    <a:pt x="3254756" y="1181100"/>
                  </a:lnTo>
                  <a:cubicBezTo>
                    <a:pt x="3254756" y="1181100"/>
                    <a:pt x="3229356" y="1257300"/>
                    <a:pt x="3242056" y="1308100"/>
                  </a:cubicBezTo>
                  <a:lnTo>
                    <a:pt x="3267456" y="1562100"/>
                  </a:lnTo>
                  <a:lnTo>
                    <a:pt x="3318256" y="1701800"/>
                  </a:lnTo>
                  <a:lnTo>
                    <a:pt x="3318256" y="1854200"/>
                  </a:lnTo>
                  <a:lnTo>
                    <a:pt x="3330956" y="1955800"/>
                  </a:lnTo>
                  <a:cubicBezTo>
                    <a:pt x="3330956" y="1955800"/>
                    <a:pt x="3305556" y="2019300"/>
                    <a:pt x="3203956" y="2044700"/>
                  </a:cubicBezTo>
                  <a:cubicBezTo>
                    <a:pt x="3203956" y="2044700"/>
                    <a:pt x="3140456" y="2044700"/>
                    <a:pt x="3089656" y="2082800"/>
                  </a:cubicBezTo>
                  <a:cubicBezTo>
                    <a:pt x="3038856" y="2120900"/>
                    <a:pt x="2924556" y="2197100"/>
                    <a:pt x="2861056" y="2184400"/>
                  </a:cubicBezTo>
                  <a:cubicBezTo>
                    <a:pt x="2861056" y="2184400"/>
                    <a:pt x="2708656" y="2171700"/>
                    <a:pt x="2683256" y="2146300"/>
                  </a:cubicBezTo>
                  <a:cubicBezTo>
                    <a:pt x="2683256" y="2146300"/>
                    <a:pt x="2581656" y="2133600"/>
                    <a:pt x="2556256" y="2133600"/>
                  </a:cubicBezTo>
                  <a:cubicBezTo>
                    <a:pt x="2530856" y="2133600"/>
                    <a:pt x="2467356" y="2146300"/>
                    <a:pt x="2467356" y="2146300"/>
                  </a:cubicBezTo>
                  <a:cubicBezTo>
                    <a:pt x="2467356" y="2146300"/>
                    <a:pt x="2391156" y="2171700"/>
                    <a:pt x="2353056" y="2159000"/>
                  </a:cubicBezTo>
                  <a:cubicBezTo>
                    <a:pt x="2314956" y="2146300"/>
                    <a:pt x="2289556" y="2146300"/>
                    <a:pt x="2213356" y="2159000"/>
                  </a:cubicBezTo>
                  <a:cubicBezTo>
                    <a:pt x="2213356" y="2159000"/>
                    <a:pt x="2187956" y="2184400"/>
                    <a:pt x="2010156" y="2184400"/>
                  </a:cubicBezTo>
                  <a:cubicBezTo>
                    <a:pt x="2010156" y="2184400"/>
                    <a:pt x="1857756" y="2235200"/>
                    <a:pt x="1781556" y="2184400"/>
                  </a:cubicBezTo>
                  <a:cubicBezTo>
                    <a:pt x="1781556" y="2184400"/>
                    <a:pt x="1756156" y="2146300"/>
                    <a:pt x="1540256" y="2159000"/>
                  </a:cubicBezTo>
                  <a:cubicBezTo>
                    <a:pt x="1540256" y="2159000"/>
                    <a:pt x="1387856" y="2171700"/>
                    <a:pt x="1362456" y="2159000"/>
                  </a:cubicBezTo>
                  <a:lnTo>
                    <a:pt x="1057656" y="2197100"/>
                  </a:lnTo>
                  <a:cubicBezTo>
                    <a:pt x="1057656" y="2197100"/>
                    <a:pt x="714756" y="2184400"/>
                    <a:pt x="663956" y="2171700"/>
                  </a:cubicBezTo>
                  <a:cubicBezTo>
                    <a:pt x="613156" y="2159000"/>
                    <a:pt x="409956" y="2120900"/>
                    <a:pt x="384556" y="2146300"/>
                  </a:cubicBezTo>
                  <a:cubicBezTo>
                    <a:pt x="359156" y="2171700"/>
                    <a:pt x="206756" y="2171700"/>
                    <a:pt x="181356" y="2159000"/>
                  </a:cubicBezTo>
                  <a:cubicBezTo>
                    <a:pt x="155956" y="2146300"/>
                    <a:pt x="117856" y="2044700"/>
                    <a:pt x="105156" y="1993900"/>
                  </a:cubicBezTo>
                  <a:cubicBezTo>
                    <a:pt x="92456" y="1943100"/>
                    <a:pt x="92456" y="1803400"/>
                    <a:pt x="92456" y="1778000"/>
                  </a:cubicBezTo>
                  <a:cubicBezTo>
                    <a:pt x="92456" y="1752600"/>
                    <a:pt x="54356" y="1714500"/>
                    <a:pt x="54356" y="1714500"/>
                  </a:cubicBezTo>
                  <a:lnTo>
                    <a:pt x="79756" y="1562100"/>
                  </a:lnTo>
                  <a:cubicBezTo>
                    <a:pt x="79756" y="1562100"/>
                    <a:pt x="79756" y="1435100"/>
                    <a:pt x="54356" y="1397000"/>
                  </a:cubicBezTo>
                  <a:cubicBezTo>
                    <a:pt x="28956" y="1358900"/>
                    <a:pt x="54356" y="1206500"/>
                    <a:pt x="54356" y="1206500"/>
                  </a:cubicBezTo>
                  <a:cubicBezTo>
                    <a:pt x="54356" y="1206500"/>
                    <a:pt x="28956" y="1079500"/>
                    <a:pt x="41656" y="1041400"/>
                  </a:cubicBezTo>
                  <a:cubicBezTo>
                    <a:pt x="54356" y="1003300"/>
                    <a:pt x="67056" y="939800"/>
                    <a:pt x="67056" y="901700"/>
                  </a:cubicBezTo>
                  <a:cubicBezTo>
                    <a:pt x="67056" y="863600"/>
                    <a:pt x="41656" y="673100"/>
                    <a:pt x="41656" y="673100"/>
                  </a:cubicBezTo>
                  <a:lnTo>
                    <a:pt x="16256" y="571500"/>
                  </a:lnTo>
                  <a:cubicBezTo>
                    <a:pt x="16256" y="571500"/>
                    <a:pt x="-9144" y="508000"/>
                    <a:pt x="3556" y="393700"/>
                  </a:cubicBezTo>
                  <a:cubicBezTo>
                    <a:pt x="16256" y="279400"/>
                    <a:pt x="3556" y="279400"/>
                    <a:pt x="3556" y="279400"/>
                  </a:cubicBezTo>
                  <a:lnTo>
                    <a:pt x="206756" y="190500"/>
                  </a:lnTo>
                  <a:cubicBezTo>
                    <a:pt x="206756" y="190500"/>
                    <a:pt x="308356" y="76200"/>
                    <a:pt x="473456" y="76200"/>
                  </a:cubicBezTo>
                  <a:lnTo>
                    <a:pt x="600456" y="114300"/>
                  </a:lnTo>
                  <a:cubicBezTo>
                    <a:pt x="600456" y="114300"/>
                    <a:pt x="651256" y="139700"/>
                    <a:pt x="740156" y="127000"/>
                  </a:cubicBezTo>
                  <a:cubicBezTo>
                    <a:pt x="829056" y="114300"/>
                    <a:pt x="905256" y="88900"/>
                    <a:pt x="905256" y="88900"/>
                  </a:cubicBezTo>
                  <a:cubicBezTo>
                    <a:pt x="905256" y="88900"/>
                    <a:pt x="994156" y="114300"/>
                    <a:pt x="1057656" y="88900"/>
                  </a:cubicBezTo>
                  <a:lnTo>
                    <a:pt x="1108456" y="76200"/>
                  </a:lnTo>
                  <a:lnTo>
                    <a:pt x="1133856" y="76200"/>
                  </a:lnTo>
                  <a:cubicBezTo>
                    <a:pt x="1133856" y="76200"/>
                    <a:pt x="1171956" y="50800"/>
                    <a:pt x="1197356" y="76200"/>
                  </a:cubicBezTo>
                  <a:cubicBezTo>
                    <a:pt x="1197356" y="76200"/>
                    <a:pt x="1222756" y="50800"/>
                    <a:pt x="1260856" y="63500"/>
                  </a:cubicBezTo>
                  <a:cubicBezTo>
                    <a:pt x="1260856" y="63500"/>
                    <a:pt x="1337056" y="38100"/>
                    <a:pt x="1337056" y="38100"/>
                  </a:cubicBezTo>
                  <a:cubicBezTo>
                    <a:pt x="1337056" y="38100"/>
                    <a:pt x="1425956" y="38100"/>
                    <a:pt x="1425956" y="38100"/>
                  </a:cubicBezTo>
                  <a:lnTo>
                    <a:pt x="1514856" y="63500"/>
                  </a:lnTo>
                  <a:lnTo>
                    <a:pt x="1756156" y="63500"/>
                  </a:lnTo>
                  <a:lnTo>
                    <a:pt x="1883156" y="50800"/>
                  </a:lnTo>
                  <a:lnTo>
                    <a:pt x="1933956" y="76200"/>
                  </a:lnTo>
                  <a:lnTo>
                    <a:pt x="2010156" y="50800"/>
                  </a:lnTo>
                  <a:lnTo>
                    <a:pt x="2162556" y="25400"/>
                  </a:lnTo>
                  <a:close/>
                </a:path>
              </a:pathLst>
            </a:custGeom>
            <a:blipFill>
              <a:blip r:embed="rId4"/>
              <a:stretch>
                <a:fillRect l="0" t="-309" r="0" b="-309"/>
              </a:stretch>
            </a:blipFill>
          </p:spPr>
        </p:sp>
        <p:sp>
          <p:nvSpPr>
            <p:cNvPr name="Freeform 9" id="9"/>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name="Freeform 10" id="10"/>
          <p:cNvSpPr/>
          <p:nvPr/>
        </p:nvSpPr>
        <p:spPr>
          <a:xfrm flipH="false" flipV="false" rot="-1229160">
            <a:off x="-1831068" y="2350071"/>
            <a:ext cx="3765170" cy="1641999"/>
          </a:xfrm>
          <a:custGeom>
            <a:avLst/>
            <a:gdLst/>
            <a:ahLst/>
            <a:cxnLst/>
            <a:rect r="r" b="b" t="t" l="l"/>
            <a:pathLst>
              <a:path h="1641999" w="3765170">
                <a:moveTo>
                  <a:pt x="0" y="0"/>
                </a:moveTo>
                <a:lnTo>
                  <a:pt x="3765170" y="0"/>
                </a:lnTo>
                <a:lnTo>
                  <a:pt x="3765170" y="1641999"/>
                </a:lnTo>
                <a:lnTo>
                  <a:pt x="0" y="1641999"/>
                </a:lnTo>
                <a:lnTo>
                  <a:pt x="0" y="0"/>
                </a:lnTo>
                <a:close/>
              </a:path>
            </a:pathLst>
          </a:custGeom>
          <a:blipFill>
            <a:blip r:embed="rId6"/>
            <a:stretch>
              <a:fillRect l="0" t="0" r="0" b="0"/>
            </a:stretch>
          </a:blipFill>
        </p:spPr>
      </p:sp>
      <p:sp>
        <p:nvSpPr>
          <p:cNvPr name="Freeform 11" id="11"/>
          <p:cNvSpPr/>
          <p:nvPr/>
        </p:nvSpPr>
        <p:spPr>
          <a:xfrm flipH="false" flipV="false" rot="-5076825">
            <a:off x="12564350" y="74951"/>
            <a:ext cx="3191732" cy="1007718"/>
          </a:xfrm>
          <a:custGeom>
            <a:avLst/>
            <a:gdLst/>
            <a:ahLst/>
            <a:cxnLst/>
            <a:rect r="r" b="b" t="t" l="l"/>
            <a:pathLst>
              <a:path h="1007718" w="3191732">
                <a:moveTo>
                  <a:pt x="0" y="0"/>
                </a:moveTo>
                <a:lnTo>
                  <a:pt x="3191733" y="0"/>
                </a:lnTo>
                <a:lnTo>
                  <a:pt x="3191733" y="1007718"/>
                </a:lnTo>
                <a:lnTo>
                  <a:pt x="0" y="1007718"/>
                </a:lnTo>
                <a:lnTo>
                  <a:pt x="0" y="0"/>
                </a:lnTo>
                <a:close/>
              </a:path>
            </a:pathLst>
          </a:custGeom>
          <a:blipFill>
            <a:blip r:embed="rId7"/>
            <a:stretch>
              <a:fillRect l="0" t="0" r="0" b="0"/>
            </a:stretch>
          </a:blipFill>
        </p:spPr>
      </p:sp>
      <p:grpSp>
        <p:nvGrpSpPr>
          <p:cNvPr name="Group 12" id="12"/>
          <p:cNvGrpSpPr/>
          <p:nvPr/>
        </p:nvGrpSpPr>
        <p:grpSpPr>
          <a:xfrm rot="0">
            <a:off x="4536776" y="2922217"/>
            <a:ext cx="8123882" cy="1149735"/>
            <a:chOff x="0" y="0"/>
            <a:chExt cx="10831843" cy="1532980"/>
          </a:xfrm>
        </p:grpSpPr>
        <p:sp>
          <p:nvSpPr>
            <p:cNvPr name="AutoShape 13" id="13"/>
            <p:cNvSpPr/>
            <p:nvPr/>
          </p:nvSpPr>
          <p:spPr>
            <a:xfrm rot="0">
              <a:off x="0" y="0"/>
              <a:ext cx="10831843" cy="1532980"/>
            </a:xfrm>
            <a:prstGeom prst="rect">
              <a:avLst/>
            </a:prstGeom>
            <a:solidFill>
              <a:srgbClr val="141414"/>
            </a:solidFill>
          </p:spPr>
        </p:sp>
        <p:sp>
          <p:nvSpPr>
            <p:cNvPr name="TextBox 14" id="14"/>
            <p:cNvSpPr txBox="true"/>
            <p:nvPr/>
          </p:nvSpPr>
          <p:spPr>
            <a:xfrm rot="0">
              <a:off x="396108" y="347813"/>
              <a:ext cx="10039627" cy="761153"/>
            </a:xfrm>
            <a:prstGeom prst="rect">
              <a:avLst/>
            </a:prstGeom>
          </p:spPr>
          <p:txBody>
            <a:bodyPr anchor="t" rtlCol="false" tIns="0" lIns="0" bIns="0" rIns="0">
              <a:spAutoFit/>
            </a:bodyPr>
            <a:lstStyle/>
            <a:p>
              <a:pPr algn="ctr" marL="0" indent="0" lvl="0">
                <a:lnSpc>
                  <a:spcPts val="4759"/>
                </a:lnSpc>
                <a:spcBef>
                  <a:spcPct val="0"/>
                </a:spcBef>
              </a:pPr>
              <a:r>
                <a:rPr lang="en-US" sz="3399">
                  <a:solidFill>
                    <a:srgbClr val="FFFFFF"/>
                  </a:solidFill>
                  <a:latin typeface="Courier Prime"/>
                  <a:ea typeface="Courier Prime"/>
                  <a:cs typeface="Courier Prime"/>
                  <a:sym typeface="Courier Prime"/>
                </a:rPr>
                <a:t>CZĘŚĆ 1</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41414"/>
        </a:solidFill>
      </p:bgPr>
    </p:bg>
    <p:spTree>
      <p:nvGrpSpPr>
        <p:cNvPr id="1" name=""/>
        <p:cNvGrpSpPr/>
        <p:nvPr/>
      </p:nvGrpSpPr>
      <p:grpSpPr>
        <a:xfrm>
          <a:off x="0" y="0"/>
          <a:ext cx="0" cy="0"/>
          <a:chOff x="0" y="0"/>
          <a:chExt cx="0" cy="0"/>
        </a:xfrm>
      </p:grpSpPr>
      <p:sp>
        <p:nvSpPr>
          <p:cNvPr name="Freeform 2" id="2"/>
          <p:cNvSpPr/>
          <p:nvPr/>
        </p:nvSpPr>
        <p:spPr>
          <a:xfrm flipH="false" flipV="false" rot="0">
            <a:off x="472950" y="125977"/>
            <a:ext cx="16470412" cy="11879285"/>
          </a:xfrm>
          <a:custGeom>
            <a:avLst/>
            <a:gdLst/>
            <a:ahLst/>
            <a:cxnLst/>
            <a:rect r="r" b="b" t="t" l="l"/>
            <a:pathLst>
              <a:path h="11879285" w="16470412">
                <a:moveTo>
                  <a:pt x="0" y="0"/>
                </a:moveTo>
                <a:lnTo>
                  <a:pt x="16470412" y="0"/>
                </a:lnTo>
                <a:lnTo>
                  <a:pt x="16470412" y="11879285"/>
                </a:lnTo>
                <a:lnTo>
                  <a:pt x="0" y="11879285"/>
                </a:lnTo>
                <a:lnTo>
                  <a:pt x="0" y="0"/>
                </a:lnTo>
                <a:close/>
              </a:path>
            </a:pathLst>
          </a:custGeom>
          <a:blipFill>
            <a:blip r:embed="rId2"/>
            <a:stretch>
              <a:fillRect l="0" t="0" r="0" b="0"/>
            </a:stretch>
          </a:blipFill>
        </p:spPr>
      </p:sp>
      <p:grpSp>
        <p:nvGrpSpPr>
          <p:cNvPr name="Group 3" id="3"/>
          <p:cNvGrpSpPr/>
          <p:nvPr/>
        </p:nvGrpSpPr>
        <p:grpSpPr>
          <a:xfrm rot="0">
            <a:off x="2416282" y="4904658"/>
            <a:ext cx="13455437" cy="1987159"/>
            <a:chOff x="0" y="0"/>
            <a:chExt cx="17940582" cy="2649545"/>
          </a:xfrm>
        </p:grpSpPr>
        <p:sp>
          <p:nvSpPr>
            <p:cNvPr name="TextBox 4" id="4"/>
            <p:cNvSpPr txBox="true"/>
            <p:nvPr/>
          </p:nvSpPr>
          <p:spPr>
            <a:xfrm rot="0">
              <a:off x="0" y="-9525"/>
              <a:ext cx="17940582" cy="1635125"/>
            </a:xfrm>
            <a:prstGeom prst="rect">
              <a:avLst/>
            </a:prstGeom>
          </p:spPr>
          <p:txBody>
            <a:bodyPr anchor="t" rtlCol="false" tIns="0" lIns="0" bIns="0" rIns="0">
              <a:spAutoFit/>
            </a:bodyPr>
            <a:lstStyle/>
            <a:p>
              <a:pPr algn="ctr">
                <a:lnSpc>
                  <a:spcPts val="9600"/>
                </a:lnSpc>
              </a:pPr>
              <a:r>
                <a:rPr lang="en-US" sz="8000" u="sng">
                  <a:solidFill>
                    <a:srgbClr val="424243"/>
                  </a:solidFill>
                  <a:latin typeface="Courier Prime"/>
                  <a:ea typeface="Courier Prime"/>
                  <a:cs typeface="Courier Prime"/>
                  <a:sym typeface="Courier Prime"/>
                </a:rPr>
                <a:t>NIE JESTEŚ SAM!</a:t>
              </a:r>
            </a:p>
          </p:txBody>
        </p:sp>
        <p:sp>
          <p:nvSpPr>
            <p:cNvPr name="TextBox 5" id="5"/>
            <p:cNvSpPr txBox="true"/>
            <p:nvPr/>
          </p:nvSpPr>
          <p:spPr>
            <a:xfrm rot="0">
              <a:off x="0" y="2017296"/>
              <a:ext cx="17940582" cy="632248"/>
            </a:xfrm>
            <a:prstGeom prst="rect">
              <a:avLst/>
            </a:prstGeom>
          </p:spPr>
          <p:txBody>
            <a:bodyPr anchor="t" rtlCol="false" tIns="0" lIns="0" bIns="0" rIns="0">
              <a:spAutoFit/>
            </a:bodyPr>
            <a:lstStyle/>
            <a:p>
              <a:pPr algn="ctr" marL="0" indent="0" lvl="0">
                <a:lnSpc>
                  <a:spcPts val="3919"/>
                </a:lnSpc>
                <a:spcBef>
                  <a:spcPct val="0"/>
                </a:spcBef>
              </a:pPr>
            </a:p>
          </p:txBody>
        </p:sp>
      </p:grpSp>
      <p:grpSp>
        <p:nvGrpSpPr>
          <p:cNvPr name="Group 6" id="6"/>
          <p:cNvGrpSpPr/>
          <p:nvPr/>
        </p:nvGrpSpPr>
        <p:grpSpPr>
          <a:xfrm rot="0">
            <a:off x="2593059" y="2302446"/>
            <a:ext cx="13455437" cy="1987159"/>
            <a:chOff x="0" y="0"/>
            <a:chExt cx="17940582" cy="2649545"/>
          </a:xfrm>
        </p:grpSpPr>
        <p:sp>
          <p:nvSpPr>
            <p:cNvPr name="TextBox 7" id="7"/>
            <p:cNvSpPr txBox="true"/>
            <p:nvPr/>
          </p:nvSpPr>
          <p:spPr>
            <a:xfrm rot="0">
              <a:off x="0" y="-9525"/>
              <a:ext cx="17940582" cy="1635125"/>
            </a:xfrm>
            <a:prstGeom prst="rect">
              <a:avLst/>
            </a:prstGeom>
          </p:spPr>
          <p:txBody>
            <a:bodyPr anchor="t" rtlCol="false" tIns="0" lIns="0" bIns="0" rIns="0">
              <a:spAutoFit/>
            </a:bodyPr>
            <a:lstStyle/>
            <a:p>
              <a:pPr algn="ctr">
                <a:lnSpc>
                  <a:spcPts val="9600"/>
                </a:lnSpc>
              </a:pPr>
              <a:r>
                <a:rPr lang="en-US" sz="8000">
                  <a:solidFill>
                    <a:srgbClr val="424243"/>
                  </a:solidFill>
                  <a:latin typeface="Courier Prime"/>
                  <a:ea typeface="Courier Prime"/>
                  <a:cs typeface="Courier Prime"/>
                  <a:sym typeface="Courier Prime"/>
                </a:rPr>
                <a:t>Pamiętaj</a:t>
              </a:r>
            </a:p>
          </p:txBody>
        </p:sp>
        <p:sp>
          <p:nvSpPr>
            <p:cNvPr name="TextBox 8" id="8"/>
            <p:cNvSpPr txBox="true"/>
            <p:nvPr/>
          </p:nvSpPr>
          <p:spPr>
            <a:xfrm rot="0">
              <a:off x="0" y="2017296"/>
              <a:ext cx="17940582" cy="632248"/>
            </a:xfrm>
            <a:prstGeom prst="rect">
              <a:avLst/>
            </a:prstGeom>
          </p:spPr>
          <p:txBody>
            <a:bodyPr anchor="t" rtlCol="false" tIns="0" lIns="0" bIns="0" rIns="0">
              <a:spAutoFit/>
            </a:bodyPr>
            <a:lstStyle/>
            <a:p>
              <a:pPr algn="ctr" marL="0" indent="0" lvl="0">
                <a:lnSpc>
                  <a:spcPts val="3919"/>
                </a:lnSpc>
                <a:spcBef>
                  <a:spcPct val="0"/>
                </a:spcBef>
              </a:pP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141414"/>
        </a:solidFill>
      </p:bgPr>
    </p:bg>
    <p:spTree>
      <p:nvGrpSpPr>
        <p:cNvPr id="1" name=""/>
        <p:cNvGrpSpPr/>
        <p:nvPr/>
      </p:nvGrpSpPr>
      <p:grpSpPr>
        <a:xfrm>
          <a:off x="0" y="0"/>
          <a:ext cx="0" cy="0"/>
          <a:chOff x="0" y="0"/>
          <a:chExt cx="0" cy="0"/>
        </a:xfrm>
      </p:grpSpPr>
      <p:sp>
        <p:nvSpPr>
          <p:cNvPr name="Freeform 2" id="2"/>
          <p:cNvSpPr/>
          <p:nvPr/>
        </p:nvSpPr>
        <p:spPr>
          <a:xfrm flipH="false" flipV="false" rot="0">
            <a:off x="472950" y="125977"/>
            <a:ext cx="16470412" cy="11879285"/>
          </a:xfrm>
          <a:custGeom>
            <a:avLst/>
            <a:gdLst/>
            <a:ahLst/>
            <a:cxnLst/>
            <a:rect r="r" b="b" t="t" l="l"/>
            <a:pathLst>
              <a:path h="11879285" w="16470412">
                <a:moveTo>
                  <a:pt x="0" y="0"/>
                </a:moveTo>
                <a:lnTo>
                  <a:pt x="16470412" y="0"/>
                </a:lnTo>
                <a:lnTo>
                  <a:pt x="16470412" y="11879285"/>
                </a:lnTo>
                <a:lnTo>
                  <a:pt x="0" y="11879285"/>
                </a:lnTo>
                <a:lnTo>
                  <a:pt x="0" y="0"/>
                </a:lnTo>
                <a:close/>
              </a:path>
            </a:pathLst>
          </a:custGeom>
          <a:blipFill>
            <a:blip r:embed="rId2"/>
            <a:stretch>
              <a:fillRect l="0" t="0" r="0" b="0"/>
            </a:stretch>
          </a:blipFill>
        </p:spPr>
      </p:sp>
      <p:grpSp>
        <p:nvGrpSpPr>
          <p:cNvPr name="Group 3" id="3"/>
          <p:cNvGrpSpPr/>
          <p:nvPr/>
        </p:nvGrpSpPr>
        <p:grpSpPr>
          <a:xfrm rot="0">
            <a:off x="2489413" y="589912"/>
            <a:ext cx="14259881" cy="8426059"/>
            <a:chOff x="0" y="0"/>
            <a:chExt cx="19013174" cy="11234745"/>
          </a:xfrm>
        </p:grpSpPr>
        <p:sp>
          <p:nvSpPr>
            <p:cNvPr name="TextBox 4" id="4"/>
            <p:cNvSpPr txBox="true"/>
            <p:nvPr/>
          </p:nvSpPr>
          <p:spPr>
            <a:xfrm rot="0">
              <a:off x="0" y="-9525"/>
              <a:ext cx="19013174" cy="1635125"/>
            </a:xfrm>
            <a:prstGeom prst="rect">
              <a:avLst/>
            </a:prstGeom>
          </p:spPr>
          <p:txBody>
            <a:bodyPr anchor="t" rtlCol="false" tIns="0" lIns="0" bIns="0" rIns="0">
              <a:spAutoFit/>
            </a:bodyPr>
            <a:lstStyle/>
            <a:p>
              <a:pPr algn="ctr">
                <a:lnSpc>
                  <a:spcPts val="9600"/>
                </a:lnSpc>
              </a:pPr>
              <a:r>
                <a:rPr lang="en-US" b="true" sz="8000" u="sng">
                  <a:solidFill>
                    <a:srgbClr val="424243"/>
                  </a:solidFill>
                  <a:latin typeface="Courier Prime Bold"/>
                  <a:ea typeface="Courier Prime Bold"/>
                  <a:cs typeface="Courier Prime Bold"/>
                  <a:sym typeface="Courier Prime Bold"/>
                </a:rPr>
                <a:t>Gdzie znaleźć pomoc?</a:t>
              </a:r>
            </a:p>
          </p:txBody>
        </p:sp>
        <p:sp>
          <p:nvSpPr>
            <p:cNvPr name="TextBox 5" id="5"/>
            <p:cNvSpPr txBox="true"/>
            <p:nvPr/>
          </p:nvSpPr>
          <p:spPr>
            <a:xfrm rot="0">
              <a:off x="0" y="2017296"/>
              <a:ext cx="19013174" cy="9217448"/>
            </a:xfrm>
            <a:prstGeom prst="rect">
              <a:avLst/>
            </a:prstGeom>
          </p:spPr>
          <p:txBody>
            <a:bodyPr anchor="t" rtlCol="false" tIns="0" lIns="0" bIns="0" rIns="0">
              <a:spAutoFit/>
            </a:bodyPr>
            <a:lstStyle/>
            <a:p>
              <a:pPr algn="l">
                <a:lnSpc>
                  <a:spcPts val="3919"/>
                </a:lnSpc>
              </a:pPr>
              <a:r>
                <a:rPr lang="en-US" sz="2799">
                  <a:solidFill>
                    <a:srgbClr val="424243"/>
                  </a:solidFill>
                  <a:latin typeface="Courier Prime"/>
                  <a:ea typeface="Courier Prime"/>
                  <a:cs typeface="Courier Prime"/>
                  <a:sym typeface="Courier Prime"/>
                </a:rPr>
                <a:t>Numer alarmowy na wszystkie nagłe przypadki </a:t>
              </a:r>
              <a:r>
                <a:rPr lang="en-US" sz="2799">
                  <a:solidFill>
                    <a:srgbClr val="424243"/>
                  </a:solidFill>
                  <a:latin typeface="Courier Prime"/>
                  <a:ea typeface="Courier Prime"/>
                  <a:cs typeface="Courier Prime"/>
                  <a:sym typeface="Courier Prime"/>
                </a:rPr>
                <a:t>                   112</a:t>
              </a:r>
            </a:p>
            <a:p>
              <a:pPr algn="just" marL="0" indent="0" lvl="0">
                <a:lnSpc>
                  <a:spcPts val="3919"/>
                </a:lnSpc>
                <a:spcBef>
                  <a:spcPct val="0"/>
                </a:spcBef>
              </a:pPr>
              <a:r>
                <a:rPr lang="en-US" sz="2799">
                  <a:solidFill>
                    <a:srgbClr val="424243"/>
                  </a:solidFill>
                  <a:latin typeface="Courier Prime"/>
                  <a:ea typeface="Courier Prime"/>
                  <a:cs typeface="Courier Prime"/>
                  <a:sym typeface="Courier Prime"/>
                </a:rPr>
                <a:t>Telefon Zaufania (Dla dzieci i młodzieży)/czat             116 111 </a:t>
              </a: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Całodobowa infolinia fundacji ITAKA                    800 080 222</a:t>
              </a: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Niebieska Linia (dla ofiar przemocy w rodzinie)        801 120 002</a:t>
              </a: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Telefon dla Dorosłych w Kryzysie Psychicznym          800 70 22 22</a:t>
              </a: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Dziecięcy telefon zaufania Rzecznika Praw Dziecka     800 12 12 12</a:t>
              </a: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Telefon dla rodziców i nauczycieli fundacji Dajemy Dzieciom Siłę</a:t>
              </a: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                                                       800 100 100</a:t>
              </a:r>
            </a:p>
            <a:p>
              <a:pPr algn="l" marL="0" indent="0" lvl="0">
                <a:lnSpc>
                  <a:spcPts val="3919"/>
                </a:lnSpc>
                <a:spcBef>
                  <a:spcPct val="0"/>
                </a:spcBef>
              </a:pPr>
            </a:p>
            <a:p>
              <a:pPr algn="l" marL="0" indent="0" lvl="0">
                <a:lnSpc>
                  <a:spcPts val="3919"/>
                </a:lnSpc>
                <a:spcBef>
                  <a:spcPct val="0"/>
                </a:spcBef>
              </a:pP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Dyżurnet.pl (zgłaszanie nielegalnych/niepokojących treści)</a:t>
              </a: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                                                       801 615 005</a:t>
              </a:r>
            </a:p>
            <a:p>
              <a:pPr algn="l" marL="0" indent="0" lvl="0">
                <a:lnSpc>
                  <a:spcPts val="3919"/>
                </a:lnSpc>
                <a:spcBef>
                  <a:spcPct val="0"/>
                </a:spcBef>
              </a:pPr>
              <a:r>
                <a:rPr lang="en-US" sz="2799" u="none">
                  <a:solidFill>
                    <a:srgbClr val="424243"/>
                  </a:solidFill>
                  <a:latin typeface="Courier Prime"/>
                  <a:ea typeface="Courier Prime"/>
                  <a:cs typeface="Courier Prime"/>
                  <a:sym typeface="Courier Prime"/>
                </a:rPr>
                <a:t>Przypadki hejtu można zgłaszać administratorom stron lub mediów społecznościowych</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0" y="666648"/>
            <a:ext cx="16470412" cy="11879285"/>
          </a:xfrm>
          <a:custGeom>
            <a:avLst/>
            <a:gdLst/>
            <a:ahLst/>
            <a:cxnLst/>
            <a:rect r="r" b="b" t="t" l="l"/>
            <a:pathLst>
              <a:path h="11879285" w="16470412">
                <a:moveTo>
                  <a:pt x="0" y="0"/>
                </a:moveTo>
                <a:lnTo>
                  <a:pt x="16470412" y="0"/>
                </a:lnTo>
                <a:lnTo>
                  <a:pt x="16470412" y="11879285"/>
                </a:lnTo>
                <a:lnTo>
                  <a:pt x="0" y="11879285"/>
                </a:lnTo>
                <a:lnTo>
                  <a:pt x="0" y="0"/>
                </a:lnTo>
                <a:close/>
              </a:path>
            </a:pathLst>
          </a:custGeom>
          <a:blipFill>
            <a:blip r:embed="rId3"/>
            <a:stretch>
              <a:fillRect l="0" t="0" r="0" b="0"/>
            </a:stretch>
          </a:blipFill>
        </p:spPr>
      </p:sp>
      <p:grpSp>
        <p:nvGrpSpPr>
          <p:cNvPr name="Group 4" id="4"/>
          <p:cNvGrpSpPr>
            <a:grpSpLocks noChangeAspect="true"/>
          </p:cNvGrpSpPr>
          <p:nvPr/>
        </p:nvGrpSpPr>
        <p:grpSpPr>
          <a:xfrm rot="393135">
            <a:off x="12493850" y="-629375"/>
            <a:ext cx="6757995" cy="4426145"/>
            <a:chOff x="0" y="0"/>
            <a:chExt cx="6286500" cy="4117340"/>
          </a:xfrm>
        </p:grpSpPr>
        <p:sp>
          <p:nvSpPr>
            <p:cNvPr name="Freeform 5" id="5"/>
            <p:cNvSpPr/>
            <p:nvPr/>
          </p:nvSpPr>
          <p:spPr>
            <a:xfrm flipH="false" flipV="false" rot="0">
              <a:off x="0" y="0"/>
              <a:ext cx="6286500" cy="4117340"/>
            </a:xfrm>
            <a:custGeom>
              <a:avLst/>
              <a:gdLst/>
              <a:ahLst/>
              <a:cxnLst/>
              <a:rect r="r" b="b" t="t" l="l"/>
              <a:pathLst>
                <a:path h="4117340" w="6286500">
                  <a:moveTo>
                    <a:pt x="6286500" y="4117340"/>
                  </a:moveTo>
                  <a:lnTo>
                    <a:pt x="0" y="4117340"/>
                  </a:lnTo>
                  <a:lnTo>
                    <a:pt x="0" y="0"/>
                  </a:lnTo>
                  <a:lnTo>
                    <a:pt x="6286500" y="0"/>
                  </a:lnTo>
                  <a:lnTo>
                    <a:pt x="6286500" y="4117340"/>
                  </a:lnTo>
                  <a:close/>
                </a:path>
              </a:pathLst>
            </a:custGeom>
            <a:blipFill>
              <a:blip r:embed="rId4"/>
              <a:stretch>
                <a:fillRect l="0" t="-64721" r="0" b="-64721"/>
              </a:stretch>
            </a:blipFill>
          </p:spPr>
        </p:sp>
        <p:sp>
          <p:nvSpPr>
            <p:cNvPr name="Freeform 6" id="6"/>
            <p:cNvSpPr/>
            <p:nvPr/>
          </p:nvSpPr>
          <p:spPr>
            <a:xfrm flipH="false" flipV="false" rot="0">
              <a:off x="0" y="0"/>
              <a:ext cx="6286500" cy="4117340"/>
            </a:xfrm>
            <a:custGeom>
              <a:avLst/>
              <a:gdLst/>
              <a:ahLst/>
              <a:cxnLst/>
              <a:rect r="r" b="b" t="t" l="l"/>
              <a:pathLst>
                <a:path h="4117340" w="6286500">
                  <a:moveTo>
                    <a:pt x="6286500" y="4117340"/>
                  </a:moveTo>
                  <a:lnTo>
                    <a:pt x="0" y="4117340"/>
                  </a:lnTo>
                  <a:lnTo>
                    <a:pt x="0" y="0"/>
                  </a:lnTo>
                  <a:lnTo>
                    <a:pt x="6286500" y="0"/>
                  </a:lnTo>
                  <a:lnTo>
                    <a:pt x="6286500" y="4117340"/>
                  </a:lnTo>
                  <a:close/>
                </a:path>
              </a:pathLst>
            </a:custGeom>
            <a:blipFill>
              <a:blip r:embed="rId5"/>
              <a:stretch>
                <a:fillRect l="-91" t="0" r="-91" b="0"/>
              </a:stretch>
            </a:blipFill>
          </p:spPr>
        </p:sp>
      </p:grpSp>
      <p:sp>
        <p:nvSpPr>
          <p:cNvPr name="Freeform 7" id="7"/>
          <p:cNvSpPr/>
          <p:nvPr/>
        </p:nvSpPr>
        <p:spPr>
          <a:xfrm flipH="false" flipV="false" rot="-753974">
            <a:off x="-1133674" y="-24212"/>
            <a:ext cx="4324747" cy="2137986"/>
          </a:xfrm>
          <a:custGeom>
            <a:avLst/>
            <a:gdLst/>
            <a:ahLst/>
            <a:cxnLst/>
            <a:rect r="r" b="b" t="t" l="l"/>
            <a:pathLst>
              <a:path h="2137986" w="4324747">
                <a:moveTo>
                  <a:pt x="0" y="0"/>
                </a:moveTo>
                <a:lnTo>
                  <a:pt x="4324748" y="0"/>
                </a:lnTo>
                <a:lnTo>
                  <a:pt x="4324748" y="2137986"/>
                </a:lnTo>
                <a:lnTo>
                  <a:pt x="0" y="2137986"/>
                </a:lnTo>
                <a:lnTo>
                  <a:pt x="0" y="0"/>
                </a:lnTo>
                <a:close/>
              </a:path>
            </a:pathLst>
          </a:custGeom>
          <a:blipFill>
            <a:blip r:embed="rId6"/>
            <a:stretch>
              <a:fillRect l="0" t="0" r="0" b="0"/>
            </a:stretch>
          </a:blipFill>
        </p:spPr>
      </p:sp>
      <p:sp>
        <p:nvSpPr>
          <p:cNvPr name="Freeform 8" id="8"/>
          <p:cNvSpPr/>
          <p:nvPr/>
        </p:nvSpPr>
        <p:spPr>
          <a:xfrm flipH="false" flipV="false" rot="1629326">
            <a:off x="-409855" y="606940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3086464" y="2285226"/>
            <a:ext cx="10798894" cy="5005943"/>
            <a:chOff x="0" y="0"/>
            <a:chExt cx="14398526" cy="6674591"/>
          </a:xfrm>
        </p:grpSpPr>
        <p:sp>
          <p:nvSpPr>
            <p:cNvPr name="AutoShape 10" id="10"/>
            <p:cNvSpPr/>
            <p:nvPr/>
          </p:nvSpPr>
          <p:spPr>
            <a:xfrm rot="0">
              <a:off x="0" y="0"/>
              <a:ext cx="14398526" cy="6674591"/>
            </a:xfrm>
            <a:prstGeom prst="rect">
              <a:avLst/>
            </a:prstGeom>
            <a:solidFill>
              <a:srgbClr val="141414"/>
            </a:solidFill>
          </p:spPr>
        </p:sp>
        <p:sp>
          <p:nvSpPr>
            <p:cNvPr name="TextBox 11" id="11"/>
            <p:cNvSpPr txBox="true"/>
            <p:nvPr/>
          </p:nvSpPr>
          <p:spPr>
            <a:xfrm rot="0">
              <a:off x="526537" y="318078"/>
              <a:ext cx="13345452" cy="5962234"/>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FFFFFF"/>
                  </a:solidFill>
                  <a:latin typeface="Courier Prime"/>
                  <a:ea typeface="Courier Prime"/>
                  <a:cs typeface="Courier Prime"/>
                  <a:sym typeface="Courier Prime"/>
                </a:rPr>
                <a:t>Ludzi</a:t>
              </a:r>
              <a:r>
                <a:rPr lang="en-US" sz="3199" u="none">
                  <a:solidFill>
                    <a:srgbClr val="FFFFFF"/>
                  </a:solidFill>
                  <a:latin typeface="Courier Prime"/>
                  <a:ea typeface="Courier Prime"/>
                  <a:cs typeface="Courier Prime"/>
                  <a:sym typeface="Courier Prime"/>
                </a:rPr>
                <a:t>e nie rodzą się z nienawiścią – muszą się jej nauczyć. A skoro mogą się nauczyć nienawiści, mogą się też nauczyć miłości. To jasno pokazuje, że hejt ma źródło w nauczonych postawach i społecznych wzorcach, nie w naturalnej złości czy przewadze jednej grupy nad drugą</a:t>
              </a:r>
            </a:p>
          </p:txBody>
        </p:sp>
      </p:grpSp>
      <p:sp>
        <p:nvSpPr>
          <p:cNvPr name="Freeform 12" id="12"/>
          <p:cNvSpPr/>
          <p:nvPr/>
        </p:nvSpPr>
        <p:spPr>
          <a:xfrm flipH="false" flipV="false" rot="-2700000">
            <a:off x="13398560" y="792037"/>
            <a:ext cx="973596" cy="3966503"/>
          </a:xfrm>
          <a:custGeom>
            <a:avLst/>
            <a:gdLst/>
            <a:ahLst/>
            <a:cxnLst/>
            <a:rect r="r" b="b" t="t" l="l"/>
            <a:pathLst>
              <a:path h="3966503" w="973596">
                <a:moveTo>
                  <a:pt x="0" y="0"/>
                </a:moveTo>
                <a:lnTo>
                  <a:pt x="973597" y="0"/>
                </a:lnTo>
                <a:lnTo>
                  <a:pt x="973597" y="3966504"/>
                </a:lnTo>
                <a:lnTo>
                  <a:pt x="0" y="39665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2155545" y="7721387"/>
            <a:ext cx="10727224" cy="1733550"/>
          </a:xfrm>
          <a:prstGeom prst="rect">
            <a:avLst/>
          </a:prstGeom>
        </p:spPr>
        <p:txBody>
          <a:bodyPr anchor="t" rtlCol="false" tIns="0" lIns="0" bIns="0" rIns="0">
            <a:spAutoFit/>
          </a:bodyPr>
          <a:lstStyle/>
          <a:p>
            <a:pPr algn="l">
              <a:lnSpc>
                <a:spcPts val="2760"/>
              </a:lnSpc>
            </a:pPr>
            <a:r>
              <a:rPr lang="en-US" sz="2300">
                <a:solidFill>
                  <a:srgbClr val="141414"/>
                </a:solidFill>
                <a:latin typeface="Courier Prime"/>
                <a:ea typeface="Courier Prime"/>
                <a:cs typeface="Courier Prime"/>
                <a:sym typeface="Courier Prime"/>
              </a:rPr>
              <a:t>No one is born hating another person beca</a:t>
            </a:r>
            <a:r>
              <a:rPr lang="en-US" sz="2300">
                <a:solidFill>
                  <a:srgbClr val="141414"/>
                </a:solidFill>
                <a:latin typeface="Courier Prime"/>
                <a:ea typeface="Courier Prime"/>
                <a:cs typeface="Courier Prime"/>
                <a:sym typeface="Courier Prime"/>
              </a:rPr>
              <a:t>use of the colour of his skin, or his background, or his religion. People must learn to hate, and if they can learn to hate, they can be taught to love, for love comes more naturally to the human heart than its opposite.</a:t>
            </a:r>
          </a:p>
        </p:txBody>
      </p:sp>
      <p:grpSp>
        <p:nvGrpSpPr>
          <p:cNvPr name="Group 14" id="14"/>
          <p:cNvGrpSpPr/>
          <p:nvPr/>
        </p:nvGrpSpPr>
        <p:grpSpPr>
          <a:xfrm rot="0">
            <a:off x="11615318" y="9210837"/>
            <a:ext cx="4095194" cy="1072118"/>
            <a:chOff x="0" y="0"/>
            <a:chExt cx="5460259" cy="1429491"/>
          </a:xfrm>
        </p:grpSpPr>
        <p:sp>
          <p:nvSpPr>
            <p:cNvPr name="AutoShape 15" id="15"/>
            <p:cNvSpPr/>
            <p:nvPr/>
          </p:nvSpPr>
          <p:spPr>
            <a:xfrm rot="0">
              <a:off x="0" y="0"/>
              <a:ext cx="5460259" cy="1429491"/>
            </a:xfrm>
            <a:prstGeom prst="rect">
              <a:avLst/>
            </a:prstGeom>
            <a:solidFill>
              <a:srgbClr val="141414"/>
            </a:solidFill>
          </p:spPr>
        </p:sp>
        <p:sp>
          <p:nvSpPr>
            <p:cNvPr name="TextBox 16" id="16"/>
            <p:cNvSpPr txBox="true"/>
            <p:nvPr/>
          </p:nvSpPr>
          <p:spPr>
            <a:xfrm rot="0">
              <a:off x="199675" y="318078"/>
              <a:ext cx="5060908" cy="717134"/>
            </a:xfrm>
            <a:prstGeom prst="rect">
              <a:avLst/>
            </a:prstGeom>
          </p:spPr>
          <p:txBody>
            <a:bodyPr anchor="t" rtlCol="false" tIns="0" lIns="0" bIns="0" rIns="0">
              <a:spAutoFit/>
            </a:bodyPr>
            <a:lstStyle/>
            <a:p>
              <a:pPr algn="ctr" marL="0" indent="0" lvl="0">
                <a:lnSpc>
                  <a:spcPts val="4479"/>
                </a:lnSpc>
                <a:spcBef>
                  <a:spcPct val="0"/>
                </a:spcBef>
              </a:pPr>
              <a:r>
                <a:rPr lang="en-US" sz="3199">
                  <a:solidFill>
                    <a:srgbClr val="FFFFFF"/>
                  </a:solidFill>
                  <a:latin typeface="Courier Prime"/>
                  <a:ea typeface="Courier Prime"/>
                  <a:cs typeface="Courier Prime"/>
                  <a:sym typeface="Courier Prime"/>
                </a:rPr>
                <a:t>Nelson Mandela</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1028700" y="2657442"/>
            <a:ext cx="15907180" cy="5375596"/>
            <a:chOff x="0" y="0"/>
            <a:chExt cx="3472874" cy="1178324"/>
          </a:xfrm>
        </p:grpSpPr>
        <p:sp>
          <p:nvSpPr>
            <p:cNvPr name="Freeform 4" id="4"/>
            <p:cNvSpPr/>
            <p:nvPr/>
          </p:nvSpPr>
          <p:spPr>
            <a:xfrm flipH="false" flipV="false" rot="0">
              <a:off x="0" y="0"/>
              <a:ext cx="3472874" cy="1178325"/>
            </a:xfrm>
            <a:custGeom>
              <a:avLst/>
              <a:gdLst/>
              <a:ahLst/>
              <a:cxnLst/>
              <a:rect r="r" b="b" t="t" l="l"/>
              <a:pathLst>
                <a:path h="1178325" w="3472874">
                  <a:moveTo>
                    <a:pt x="3348414" y="1178324"/>
                  </a:moveTo>
                  <a:lnTo>
                    <a:pt x="124460" y="1178324"/>
                  </a:lnTo>
                  <a:cubicBezTo>
                    <a:pt x="55880" y="1178324"/>
                    <a:pt x="0" y="1122444"/>
                    <a:pt x="0" y="1053864"/>
                  </a:cubicBezTo>
                  <a:lnTo>
                    <a:pt x="0" y="124460"/>
                  </a:lnTo>
                  <a:cubicBezTo>
                    <a:pt x="0" y="55880"/>
                    <a:pt x="55880" y="0"/>
                    <a:pt x="124460" y="0"/>
                  </a:cubicBezTo>
                  <a:lnTo>
                    <a:pt x="3348414" y="0"/>
                  </a:lnTo>
                  <a:cubicBezTo>
                    <a:pt x="3416994" y="0"/>
                    <a:pt x="3472874" y="55880"/>
                    <a:pt x="3472874" y="124460"/>
                  </a:cubicBezTo>
                  <a:lnTo>
                    <a:pt x="3472874" y="1053865"/>
                  </a:lnTo>
                  <a:cubicBezTo>
                    <a:pt x="3472874" y="1122444"/>
                    <a:pt x="3416994" y="1178325"/>
                    <a:pt x="3348414" y="1178325"/>
                  </a:cubicBezTo>
                  <a:close/>
                </a:path>
              </a:pathLst>
            </a:custGeom>
            <a:solidFill>
              <a:srgbClr val="FFFFFF"/>
            </a:solidFill>
          </p:spPr>
        </p:sp>
      </p:grpSp>
      <p:sp>
        <p:nvSpPr>
          <p:cNvPr name="TextBox 5" id="5"/>
          <p:cNvSpPr txBox="true"/>
          <p:nvPr/>
        </p:nvSpPr>
        <p:spPr>
          <a:xfrm rot="0">
            <a:off x="4172317" y="5221415"/>
            <a:ext cx="11918582" cy="1545595"/>
          </a:xfrm>
          <a:prstGeom prst="rect">
            <a:avLst/>
          </a:prstGeom>
        </p:spPr>
        <p:txBody>
          <a:bodyPr anchor="t" rtlCol="false" tIns="0" lIns="0" bIns="0" rIns="0">
            <a:spAutoFit/>
          </a:bodyPr>
          <a:lstStyle/>
          <a:p>
            <a:pPr algn="l">
              <a:lnSpc>
                <a:spcPts val="6274"/>
              </a:lnSpc>
              <a:spcBef>
                <a:spcPct val="0"/>
              </a:spcBef>
            </a:pPr>
            <a:r>
              <a:rPr lang="en-US" sz="4183">
                <a:solidFill>
                  <a:srgbClr val="FE502D"/>
                </a:solidFill>
                <a:latin typeface="Special Elite"/>
                <a:ea typeface="Special Elite"/>
                <a:cs typeface="Special Elite"/>
                <a:sym typeface="Special Elite"/>
              </a:rPr>
              <a:t>Co zostało zrobione lub co mogłoby być zrobione?</a:t>
            </a:r>
          </a:p>
        </p:txBody>
      </p:sp>
      <p:sp>
        <p:nvSpPr>
          <p:cNvPr name="TextBox 6" id="6"/>
          <p:cNvSpPr txBox="true"/>
          <p:nvPr/>
        </p:nvSpPr>
        <p:spPr>
          <a:xfrm rot="0">
            <a:off x="4155055" y="3235705"/>
            <a:ext cx="11935843" cy="1545595"/>
          </a:xfrm>
          <a:prstGeom prst="rect">
            <a:avLst/>
          </a:prstGeom>
        </p:spPr>
        <p:txBody>
          <a:bodyPr anchor="t" rtlCol="false" tIns="0" lIns="0" bIns="0" rIns="0">
            <a:spAutoFit/>
          </a:bodyPr>
          <a:lstStyle/>
          <a:p>
            <a:pPr algn="l" marL="0" indent="0" lvl="0">
              <a:lnSpc>
                <a:spcPts val="6274"/>
              </a:lnSpc>
              <a:spcBef>
                <a:spcPct val="0"/>
              </a:spcBef>
            </a:pPr>
            <a:r>
              <a:rPr lang="en-US" sz="4183">
                <a:solidFill>
                  <a:srgbClr val="141414"/>
                </a:solidFill>
                <a:latin typeface="Special Elite"/>
                <a:ea typeface="Special Elite"/>
                <a:cs typeface="Special Elite"/>
                <a:sym typeface="Special Elite"/>
              </a:rPr>
              <a:t>Czy doświadczyłeś lub byłeś świadkiem hejtu?</a:t>
            </a:r>
          </a:p>
        </p:txBody>
      </p:sp>
      <p:sp>
        <p:nvSpPr>
          <p:cNvPr name="Freeform 7" id="7"/>
          <p:cNvSpPr/>
          <p:nvPr/>
        </p:nvSpPr>
        <p:spPr>
          <a:xfrm flipH="false" flipV="false" rot="0">
            <a:off x="1776724" y="3394675"/>
            <a:ext cx="1676081" cy="1791403"/>
          </a:xfrm>
          <a:custGeom>
            <a:avLst/>
            <a:gdLst/>
            <a:ahLst/>
            <a:cxnLst/>
            <a:rect r="r" b="b" t="t" l="l"/>
            <a:pathLst>
              <a:path h="1791403" w="1676081">
                <a:moveTo>
                  <a:pt x="0" y="0"/>
                </a:moveTo>
                <a:lnTo>
                  <a:pt x="1676081" y="0"/>
                </a:lnTo>
                <a:lnTo>
                  <a:pt x="1676081" y="1791403"/>
                </a:lnTo>
                <a:lnTo>
                  <a:pt x="0" y="1791403"/>
                </a:lnTo>
                <a:lnTo>
                  <a:pt x="0" y="0"/>
                </a:lnTo>
                <a:close/>
              </a:path>
            </a:pathLst>
          </a:custGeom>
          <a:blipFill>
            <a:blip r:embed="rId3"/>
            <a:stretch>
              <a:fillRect l="0" t="0" r="0" b="0"/>
            </a:stretch>
          </a:blipFill>
        </p:spPr>
      </p:sp>
      <p:grpSp>
        <p:nvGrpSpPr>
          <p:cNvPr name="Group 8" id="8"/>
          <p:cNvGrpSpPr>
            <a:grpSpLocks noChangeAspect="true"/>
          </p:cNvGrpSpPr>
          <p:nvPr/>
        </p:nvGrpSpPr>
        <p:grpSpPr>
          <a:xfrm rot="-9863801">
            <a:off x="9040146" y="-7209455"/>
            <a:ext cx="12971260" cy="8983798"/>
            <a:chOff x="0" y="0"/>
            <a:chExt cx="3429000" cy="2374900"/>
          </a:xfrm>
        </p:grpSpPr>
        <p:sp>
          <p:nvSpPr>
            <p:cNvPr name="Freeform 9" id="9"/>
            <p:cNvSpPr/>
            <p:nvPr/>
          </p:nvSpPr>
          <p:spPr>
            <a:xfrm flipH="false" flipV="false" rot="0">
              <a:off x="59944" y="76200"/>
              <a:ext cx="3330956" cy="2206978"/>
            </a:xfrm>
            <a:custGeom>
              <a:avLst/>
              <a:gdLst/>
              <a:ahLst/>
              <a:cxnLst/>
              <a:rect r="r" b="b" t="t" l="l"/>
              <a:pathLst>
                <a:path h="2206978" w="3330956">
                  <a:moveTo>
                    <a:pt x="2162556" y="25400"/>
                  </a:moveTo>
                  <a:lnTo>
                    <a:pt x="2391156" y="0"/>
                  </a:lnTo>
                  <a:lnTo>
                    <a:pt x="2632456" y="38100"/>
                  </a:lnTo>
                  <a:lnTo>
                    <a:pt x="2975356" y="38100"/>
                  </a:lnTo>
                  <a:cubicBezTo>
                    <a:pt x="2975356" y="38100"/>
                    <a:pt x="3076956" y="12700"/>
                    <a:pt x="3089656" y="38100"/>
                  </a:cubicBezTo>
                  <a:cubicBezTo>
                    <a:pt x="3102356" y="63500"/>
                    <a:pt x="3153156" y="228600"/>
                    <a:pt x="3153156" y="228600"/>
                  </a:cubicBezTo>
                  <a:cubicBezTo>
                    <a:pt x="3153156" y="228600"/>
                    <a:pt x="3203956" y="304800"/>
                    <a:pt x="3191256" y="355600"/>
                  </a:cubicBezTo>
                  <a:cubicBezTo>
                    <a:pt x="3178556" y="406400"/>
                    <a:pt x="3216656" y="520700"/>
                    <a:pt x="3216656" y="520700"/>
                  </a:cubicBezTo>
                  <a:cubicBezTo>
                    <a:pt x="3216656" y="520700"/>
                    <a:pt x="3242056" y="571500"/>
                    <a:pt x="3216656" y="622300"/>
                  </a:cubicBezTo>
                  <a:cubicBezTo>
                    <a:pt x="3216656" y="622300"/>
                    <a:pt x="3203956" y="762000"/>
                    <a:pt x="3229356" y="812800"/>
                  </a:cubicBezTo>
                  <a:cubicBezTo>
                    <a:pt x="3229356" y="812800"/>
                    <a:pt x="3267456" y="838200"/>
                    <a:pt x="3242056" y="1003300"/>
                  </a:cubicBezTo>
                  <a:lnTo>
                    <a:pt x="3254756" y="1181100"/>
                  </a:lnTo>
                  <a:cubicBezTo>
                    <a:pt x="3254756" y="1181100"/>
                    <a:pt x="3229356" y="1257300"/>
                    <a:pt x="3242056" y="1308100"/>
                  </a:cubicBezTo>
                  <a:lnTo>
                    <a:pt x="3267456" y="1562100"/>
                  </a:lnTo>
                  <a:lnTo>
                    <a:pt x="3318256" y="1701800"/>
                  </a:lnTo>
                  <a:lnTo>
                    <a:pt x="3318256" y="1854200"/>
                  </a:lnTo>
                  <a:lnTo>
                    <a:pt x="3330956" y="1955800"/>
                  </a:lnTo>
                  <a:cubicBezTo>
                    <a:pt x="3330956" y="1955800"/>
                    <a:pt x="3305556" y="2019300"/>
                    <a:pt x="3203956" y="2044700"/>
                  </a:cubicBezTo>
                  <a:cubicBezTo>
                    <a:pt x="3203956" y="2044700"/>
                    <a:pt x="3140456" y="2044700"/>
                    <a:pt x="3089656" y="2082800"/>
                  </a:cubicBezTo>
                  <a:cubicBezTo>
                    <a:pt x="3038856" y="2120900"/>
                    <a:pt x="2924556" y="2197100"/>
                    <a:pt x="2861056" y="2184400"/>
                  </a:cubicBezTo>
                  <a:cubicBezTo>
                    <a:pt x="2861056" y="2184400"/>
                    <a:pt x="2708656" y="2171700"/>
                    <a:pt x="2683256" y="2146300"/>
                  </a:cubicBezTo>
                  <a:cubicBezTo>
                    <a:pt x="2683256" y="2146300"/>
                    <a:pt x="2581656" y="2133600"/>
                    <a:pt x="2556256" y="2133600"/>
                  </a:cubicBezTo>
                  <a:cubicBezTo>
                    <a:pt x="2530856" y="2133600"/>
                    <a:pt x="2467356" y="2146300"/>
                    <a:pt x="2467356" y="2146300"/>
                  </a:cubicBezTo>
                  <a:cubicBezTo>
                    <a:pt x="2467356" y="2146300"/>
                    <a:pt x="2391156" y="2171700"/>
                    <a:pt x="2353056" y="2159000"/>
                  </a:cubicBezTo>
                  <a:cubicBezTo>
                    <a:pt x="2314956" y="2146300"/>
                    <a:pt x="2289556" y="2146300"/>
                    <a:pt x="2213356" y="2159000"/>
                  </a:cubicBezTo>
                  <a:cubicBezTo>
                    <a:pt x="2213356" y="2159000"/>
                    <a:pt x="2187956" y="2184400"/>
                    <a:pt x="2010156" y="2184400"/>
                  </a:cubicBezTo>
                  <a:cubicBezTo>
                    <a:pt x="2010156" y="2184400"/>
                    <a:pt x="1857756" y="2235200"/>
                    <a:pt x="1781556" y="2184400"/>
                  </a:cubicBezTo>
                  <a:cubicBezTo>
                    <a:pt x="1781556" y="2184400"/>
                    <a:pt x="1756156" y="2146300"/>
                    <a:pt x="1540256" y="2159000"/>
                  </a:cubicBezTo>
                  <a:cubicBezTo>
                    <a:pt x="1540256" y="2159000"/>
                    <a:pt x="1387856" y="2171700"/>
                    <a:pt x="1362456" y="2159000"/>
                  </a:cubicBezTo>
                  <a:lnTo>
                    <a:pt x="1057656" y="2197100"/>
                  </a:lnTo>
                  <a:cubicBezTo>
                    <a:pt x="1057656" y="2197100"/>
                    <a:pt x="714756" y="2184400"/>
                    <a:pt x="663956" y="2171700"/>
                  </a:cubicBezTo>
                  <a:cubicBezTo>
                    <a:pt x="613156" y="2159000"/>
                    <a:pt x="409956" y="2120900"/>
                    <a:pt x="384556" y="2146300"/>
                  </a:cubicBezTo>
                  <a:cubicBezTo>
                    <a:pt x="359156" y="2171700"/>
                    <a:pt x="206756" y="2171700"/>
                    <a:pt x="181356" y="2159000"/>
                  </a:cubicBezTo>
                  <a:cubicBezTo>
                    <a:pt x="155956" y="2146300"/>
                    <a:pt x="117856" y="2044700"/>
                    <a:pt x="105156" y="1993900"/>
                  </a:cubicBezTo>
                  <a:cubicBezTo>
                    <a:pt x="92456" y="1943100"/>
                    <a:pt x="92456" y="1803400"/>
                    <a:pt x="92456" y="1778000"/>
                  </a:cubicBezTo>
                  <a:cubicBezTo>
                    <a:pt x="92456" y="1752600"/>
                    <a:pt x="54356" y="1714500"/>
                    <a:pt x="54356" y="1714500"/>
                  </a:cubicBezTo>
                  <a:lnTo>
                    <a:pt x="79756" y="1562100"/>
                  </a:lnTo>
                  <a:cubicBezTo>
                    <a:pt x="79756" y="1562100"/>
                    <a:pt x="79756" y="1435100"/>
                    <a:pt x="54356" y="1397000"/>
                  </a:cubicBezTo>
                  <a:cubicBezTo>
                    <a:pt x="28956" y="1358900"/>
                    <a:pt x="54356" y="1206500"/>
                    <a:pt x="54356" y="1206500"/>
                  </a:cubicBezTo>
                  <a:cubicBezTo>
                    <a:pt x="54356" y="1206500"/>
                    <a:pt x="28956" y="1079500"/>
                    <a:pt x="41656" y="1041400"/>
                  </a:cubicBezTo>
                  <a:cubicBezTo>
                    <a:pt x="54356" y="1003300"/>
                    <a:pt x="67056" y="939800"/>
                    <a:pt x="67056" y="901700"/>
                  </a:cubicBezTo>
                  <a:cubicBezTo>
                    <a:pt x="67056" y="863600"/>
                    <a:pt x="41656" y="673100"/>
                    <a:pt x="41656" y="673100"/>
                  </a:cubicBezTo>
                  <a:lnTo>
                    <a:pt x="16256" y="571500"/>
                  </a:lnTo>
                  <a:cubicBezTo>
                    <a:pt x="16256" y="571500"/>
                    <a:pt x="-9144" y="508000"/>
                    <a:pt x="3556" y="393700"/>
                  </a:cubicBezTo>
                  <a:cubicBezTo>
                    <a:pt x="16256" y="279400"/>
                    <a:pt x="3556" y="279400"/>
                    <a:pt x="3556" y="279400"/>
                  </a:cubicBezTo>
                  <a:lnTo>
                    <a:pt x="206756" y="190500"/>
                  </a:lnTo>
                  <a:cubicBezTo>
                    <a:pt x="206756" y="190500"/>
                    <a:pt x="308356" y="76200"/>
                    <a:pt x="473456" y="76200"/>
                  </a:cubicBezTo>
                  <a:lnTo>
                    <a:pt x="600456" y="114300"/>
                  </a:lnTo>
                  <a:cubicBezTo>
                    <a:pt x="600456" y="114300"/>
                    <a:pt x="651256" y="139700"/>
                    <a:pt x="740156" y="127000"/>
                  </a:cubicBezTo>
                  <a:cubicBezTo>
                    <a:pt x="829056" y="114300"/>
                    <a:pt x="905256" y="88900"/>
                    <a:pt x="905256" y="88900"/>
                  </a:cubicBezTo>
                  <a:cubicBezTo>
                    <a:pt x="905256" y="88900"/>
                    <a:pt x="994156" y="114300"/>
                    <a:pt x="1057656" y="88900"/>
                  </a:cubicBezTo>
                  <a:lnTo>
                    <a:pt x="1108456" y="76200"/>
                  </a:lnTo>
                  <a:lnTo>
                    <a:pt x="1133856" y="76200"/>
                  </a:lnTo>
                  <a:cubicBezTo>
                    <a:pt x="1133856" y="76200"/>
                    <a:pt x="1171956" y="50800"/>
                    <a:pt x="1197356" y="76200"/>
                  </a:cubicBezTo>
                  <a:cubicBezTo>
                    <a:pt x="1197356" y="76200"/>
                    <a:pt x="1222756" y="50800"/>
                    <a:pt x="1260856" y="63500"/>
                  </a:cubicBezTo>
                  <a:cubicBezTo>
                    <a:pt x="1260856" y="63500"/>
                    <a:pt x="1337056" y="38100"/>
                    <a:pt x="1337056" y="38100"/>
                  </a:cubicBezTo>
                  <a:cubicBezTo>
                    <a:pt x="1337056" y="38100"/>
                    <a:pt x="1425956" y="38100"/>
                    <a:pt x="1425956" y="38100"/>
                  </a:cubicBezTo>
                  <a:lnTo>
                    <a:pt x="1514856" y="63500"/>
                  </a:lnTo>
                  <a:lnTo>
                    <a:pt x="1756156" y="63500"/>
                  </a:lnTo>
                  <a:lnTo>
                    <a:pt x="1883156" y="50800"/>
                  </a:lnTo>
                  <a:lnTo>
                    <a:pt x="1933956" y="76200"/>
                  </a:lnTo>
                  <a:lnTo>
                    <a:pt x="2010156" y="50800"/>
                  </a:lnTo>
                  <a:lnTo>
                    <a:pt x="2162556" y="25400"/>
                  </a:lnTo>
                  <a:close/>
                </a:path>
              </a:pathLst>
            </a:custGeom>
            <a:blipFill>
              <a:blip r:embed="rId4"/>
              <a:stretch>
                <a:fillRect l="0" t="-309" r="0" b="-309"/>
              </a:stretch>
            </a:blipFill>
          </p:spPr>
        </p:sp>
        <p:sp>
          <p:nvSpPr>
            <p:cNvPr name="Freeform 10" id="10"/>
            <p:cNvSpPr/>
            <p:nvPr/>
          </p:nvSpPr>
          <p:spPr>
            <a:xfrm flipH="false" flipV="false" rot="0">
              <a:off x="0" y="0"/>
              <a:ext cx="3429000" cy="2374900"/>
            </a:xfrm>
            <a:custGeom>
              <a:avLst/>
              <a:gdLst/>
              <a:ahLst/>
              <a:cxnLst/>
              <a:rect r="r" b="b" t="t" l="l"/>
              <a:pathLst>
                <a:path h="2374900" w="34290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sp>
        <p:nvSpPr>
          <p:cNvPr name="Freeform 11" id="11"/>
          <p:cNvSpPr/>
          <p:nvPr/>
        </p:nvSpPr>
        <p:spPr>
          <a:xfrm flipH="false" flipV="false" rot="-302087">
            <a:off x="-1885119" y="-1519306"/>
            <a:ext cx="4776695" cy="14652438"/>
          </a:xfrm>
          <a:custGeom>
            <a:avLst/>
            <a:gdLst/>
            <a:ahLst/>
            <a:cxnLst/>
            <a:rect r="r" b="b" t="t" l="l"/>
            <a:pathLst>
              <a:path h="14652438" w="4776695">
                <a:moveTo>
                  <a:pt x="0" y="0"/>
                </a:moveTo>
                <a:lnTo>
                  <a:pt x="4776695" y="0"/>
                </a:lnTo>
                <a:lnTo>
                  <a:pt x="4776695" y="14652438"/>
                </a:lnTo>
                <a:lnTo>
                  <a:pt x="0" y="14652438"/>
                </a:lnTo>
                <a:lnTo>
                  <a:pt x="0" y="0"/>
                </a:lnTo>
                <a:close/>
              </a:path>
            </a:pathLst>
          </a:custGeom>
          <a:blipFill>
            <a:blip r:embed="rId6"/>
            <a:stretch>
              <a:fillRect l="0" t="0" r="0" b="0"/>
            </a:stretch>
          </a:blipFill>
        </p:spPr>
      </p:sp>
      <p:sp>
        <p:nvSpPr>
          <p:cNvPr name="Freeform 12" id="12"/>
          <p:cNvSpPr/>
          <p:nvPr/>
        </p:nvSpPr>
        <p:spPr>
          <a:xfrm flipH="false" flipV="false" rot="-1229160">
            <a:off x="-618855" y="531170"/>
            <a:ext cx="3295110" cy="1437005"/>
          </a:xfrm>
          <a:custGeom>
            <a:avLst/>
            <a:gdLst/>
            <a:ahLst/>
            <a:cxnLst/>
            <a:rect r="r" b="b" t="t" l="l"/>
            <a:pathLst>
              <a:path h="1437005" w="3295110">
                <a:moveTo>
                  <a:pt x="0" y="0"/>
                </a:moveTo>
                <a:lnTo>
                  <a:pt x="3295110" y="0"/>
                </a:lnTo>
                <a:lnTo>
                  <a:pt x="3295110" y="1437005"/>
                </a:lnTo>
                <a:lnTo>
                  <a:pt x="0" y="1437005"/>
                </a:lnTo>
                <a:lnTo>
                  <a:pt x="0" y="0"/>
                </a:lnTo>
                <a:close/>
              </a:path>
            </a:pathLst>
          </a:custGeom>
          <a:blipFill>
            <a:blip r:embed="rId7"/>
            <a:stretch>
              <a:fillRect l="0" t="0" r="0" b="0"/>
            </a:stretch>
          </a:blipFill>
        </p:spPr>
      </p:sp>
      <p:sp>
        <p:nvSpPr>
          <p:cNvPr name="Freeform 13" id="13"/>
          <p:cNvSpPr/>
          <p:nvPr/>
        </p:nvSpPr>
        <p:spPr>
          <a:xfrm flipH="false" flipV="false" rot="4893792">
            <a:off x="9874698" y="10115294"/>
            <a:ext cx="10296534" cy="7426375"/>
          </a:xfrm>
          <a:custGeom>
            <a:avLst/>
            <a:gdLst/>
            <a:ahLst/>
            <a:cxnLst/>
            <a:rect r="r" b="b" t="t" l="l"/>
            <a:pathLst>
              <a:path h="7426375" w="10296534">
                <a:moveTo>
                  <a:pt x="0" y="0"/>
                </a:moveTo>
                <a:lnTo>
                  <a:pt x="10296534" y="0"/>
                </a:lnTo>
                <a:lnTo>
                  <a:pt x="10296534" y="7426375"/>
                </a:lnTo>
                <a:lnTo>
                  <a:pt x="0" y="7426375"/>
                </a:lnTo>
                <a:lnTo>
                  <a:pt x="0" y="0"/>
                </a:lnTo>
                <a:close/>
              </a:path>
            </a:pathLst>
          </a:custGeom>
          <a:blipFill>
            <a:blip r:embed="rId8"/>
            <a:stretch>
              <a:fillRect l="0" t="0" r="0" b="0"/>
            </a:stretch>
          </a:blipFill>
        </p:spPr>
      </p:sp>
      <p:sp>
        <p:nvSpPr>
          <p:cNvPr name="Freeform 14" id="14"/>
          <p:cNvSpPr/>
          <p:nvPr/>
        </p:nvSpPr>
        <p:spPr>
          <a:xfrm flipH="false" flipV="false" rot="-3967853">
            <a:off x="6646591" y="-1981263"/>
            <a:ext cx="973596" cy="3966503"/>
          </a:xfrm>
          <a:custGeom>
            <a:avLst/>
            <a:gdLst/>
            <a:ahLst/>
            <a:cxnLst/>
            <a:rect r="r" b="b" t="t" l="l"/>
            <a:pathLst>
              <a:path h="3966503" w="973596">
                <a:moveTo>
                  <a:pt x="0" y="0"/>
                </a:moveTo>
                <a:lnTo>
                  <a:pt x="973596" y="0"/>
                </a:lnTo>
                <a:lnTo>
                  <a:pt x="973596" y="3966503"/>
                </a:lnTo>
                <a:lnTo>
                  <a:pt x="0" y="396650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p:cNvSpPr/>
          <p:nvPr/>
        </p:nvSpPr>
        <p:spPr>
          <a:xfrm flipH="false" flipV="false" rot="3300119">
            <a:off x="10649375" y="7716277"/>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p:cNvSpPr/>
          <p:nvPr/>
        </p:nvSpPr>
        <p:spPr>
          <a:xfrm flipH="false" flipV="false" rot="2601795">
            <a:off x="15415348" y="1794359"/>
            <a:ext cx="2872652" cy="1600316"/>
          </a:xfrm>
          <a:custGeom>
            <a:avLst/>
            <a:gdLst/>
            <a:ahLst/>
            <a:cxnLst/>
            <a:rect r="r" b="b" t="t" l="l"/>
            <a:pathLst>
              <a:path h="1600316" w="2872652">
                <a:moveTo>
                  <a:pt x="0" y="0"/>
                </a:moveTo>
                <a:lnTo>
                  <a:pt x="2872652" y="0"/>
                </a:lnTo>
                <a:lnTo>
                  <a:pt x="2872652" y="1600316"/>
                </a:lnTo>
                <a:lnTo>
                  <a:pt x="0" y="1600316"/>
                </a:lnTo>
                <a:lnTo>
                  <a:pt x="0" y="0"/>
                </a:lnTo>
                <a:close/>
              </a:path>
            </a:pathLst>
          </a:custGeom>
          <a:blipFill>
            <a:blip r:embed="rId11"/>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sp>
        <p:nvSpPr>
          <p:cNvPr name="Freeform 3" id="3"/>
          <p:cNvSpPr/>
          <p:nvPr/>
        </p:nvSpPr>
        <p:spPr>
          <a:xfrm flipH="false" flipV="false" rot="5719892">
            <a:off x="12444932" y="1611080"/>
            <a:ext cx="12592210" cy="9082131"/>
          </a:xfrm>
          <a:custGeom>
            <a:avLst/>
            <a:gdLst/>
            <a:ahLst/>
            <a:cxnLst/>
            <a:rect r="r" b="b" t="t" l="l"/>
            <a:pathLst>
              <a:path h="9082131" w="12592210">
                <a:moveTo>
                  <a:pt x="0" y="0"/>
                </a:moveTo>
                <a:lnTo>
                  <a:pt x="12592210" y="0"/>
                </a:lnTo>
                <a:lnTo>
                  <a:pt x="12592210" y="9082131"/>
                </a:lnTo>
                <a:lnTo>
                  <a:pt x="0" y="9082131"/>
                </a:lnTo>
                <a:lnTo>
                  <a:pt x="0" y="0"/>
                </a:lnTo>
                <a:close/>
              </a:path>
            </a:pathLst>
          </a:custGeom>
          <a:blipFill>
            <a:blip r:embed="rId3"/>
            <a:stretch>
              <a:fillRect l="0" t="0" r="0" b="0"/>
            </a:stretch>
          </a:blipFill>
        </p:spPr>
      </p:sp>
      <p:grpSp>
        <p:nvGrpSpPr>
          <p:cNvPr name="Group 4" id="4"/>
          <p:cNvGrpSpPr>
            <a:grpSpLocks noChangeAspect="true"/>
          </p:cNvGrpSpPr>
          <p:nvPr/>
        </p:nvGrpSpPr>
        <p:grpSpPr>
          <a:xfrm rot="-265220">
            <a:off x="10988133" y="2134064"/>
            <a:ext cx="9141164" cy="5987001"/>
            <a:chOff x="0" y="0"/>
            <a:chExt cx="6286500" cy="4117340"/>
          </a:xfrm>
        </p:grpSpPr>
        <p:sp>
          <p:nvSpPr>
            <p:cNvPr name="Freeform 5" id="5"/>
            <p:cNvSpPr/>
            <p:nvPr/>
          </p:nvSpPr>
          <p:spPr>
            <a:xfrm flipH="false" flipV="false" rot="0">
              <a:off x="0" y="0"/>
              <a:ext cx="6286500" cy="4117340"/>
            </a:xfrm>
            <a:custGeom>
              <a:avLst/>
              <a:gdLst/>
              <a:ahLst/>
              <a:cxnLst/>
              <a:rect r="r" b="b" t="t" l="l"/>
              <a:pathLst>
                <a:path h="4117340" w="6286500">
                  <a:moveTo>
                    <a:pt x="6286500" y="4117340"/>
                  </a:moveTo>
                  <a:lnTo>
                    <a:pt x="0" y="4117340"/>
                  </a:lnTo>
                  <a:lnTo>
                    <a:pt x="0" y="0"/>
                  </a:lnTo>
                  <a:lnTo>
                    <a:pt x="6286500" y="0"/>
                  </a:lnTo>
                  <a:lnTo>
                    <a:pt x="6286500" y="4117340"/>
                  </a:lnTo>
                  <a:close/>
                </a:path>
              </a:pathLst>
            </a:custGeom>
            <a:blipFill>
              <a:blip r:embed="rId4"/>
              <a:stretch>
                <a:fillRect l="0" t="-64584" r="0" b="-64584"/>
              </a:stretch>
            </a:blipFill>
          </p:spPr>
        </p:sp>
        <p:sp>
          <p:nvSpPr>
            <p:cNvPr name="Freeform 6" id="6"/>
            <p:cNvSpPr/>
            <p:nvPr/>
          </p:nvSpPr>
          <p:spPr>
            <a:xfrm flipH="false" flipV="false" rot="0">
              <a:off x="0" y="0"/>
              <a:ext cx="6286500" cy="4117340"/>
            </a:xfrm>
            <a:custGeom>
              <a:avLst/>
              <a:gdLst/>
              <a:ahLst/>
              <a:cxnLst/>
              <a:rect r="r" b="b" t="t" l="l"/>
              <a:pathLst>
                <a:path h="4117340" w="6286500">
                  <a:moveTo>
                    <a:pt x="6286500" y="4117340"/>
                  </a:moveTo>
                  <a:lnTo>
                    <a:pt x="0" y="4117340"/>
                  </a:lnTo>
                  <a:lnTo>
                    <a:pt x="0" y="0"/>
                  </a:lnTo>
                  <a:lnTo>
                    <a:pt x="6286500" y="0"/>
                  </a:lnTo>
                  <a:lnTo>
                    <a:pt x="6286500" y="4117340"/>
                  </a:lnTo>
                  <a:close/>
                </a:path>
              </a:pathLst>
            </a:custGeom>
            <a:blipFill>
              <a:blip r:embed="rId5"/>
              <a:stretch>
                <a:fillRect l="-91" t="0" r="-91" b="0"/>
              </a:stretch>
            </a:blipFill>
          </p:spPr>
        </p:sp>
      </p:grpSp>
      <p:sp>
        <p:nvSpPr>
          <p:cNvPr name="Freeform 7" id="7"/>
          <p:cNvSpPr/>
          <p:nvPr/>
        </p:nvSpPr>
        <p:spPr>
          <a:xfrm flipH="false" flipV="false" rot="-4370196">
            <a:off x="14124148" y="293132"/>
            <a:ext cx="973596" cy="3966503"/>
          </a:xfrm>
          <a:custGeom>
            <a:avLst/>
            <a:gdLst/>
            <a:ahLst/>
            <a:cxnLst/>
            <a:rect r="r" b="b" t="t" l="l"/>
            <a:pathLst>
              <a:path h="3966503" w="973596">
                <a:moveTo>
                  <a:pt x="0" y="0"/>
                </a:moveTo>
                <a:lnTo>
                  <a:pt x="973596" y="0"/>
                </a:lnTo>
                <a:lnTo>
                  <a:pt x="973596" y="3966503"/>
                </a:lnTo>
                <a:lnTo>
                  <a:pt x="0" y="396650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421747" y="2733941"/>
            <a:ext cx="7847694" cy="3418205"/>
            <a:chOff x="0" y="0"/>
            <a:chExt cx="10463592" cy="4557607"/>
          </a:xfrm>
        </p:grpSpPr>
        <p:sp>
          <p:nvSpPr>
            <p:cNvPr name="AutoShape 9" id="9"/>
            <p:cNvSpPr/>
            <p:nvPr/>
          </p:nvSpPr>
          <p:spPr>
            <a:xfrm rot="0">
              <a:off x="0" y="0"/>
              <a:ext cx="10463592" cy="4557607"/>
            </a:xfrm>
            <a:prstGeom prst="rect">
              <a:avLst/>
            </a:prstGeom>
            <a:solidFill>
              <a:srgbClr val="141414"/>
            </a:solidFill>
          </p:spPr>
        </p:sp>
        <p:sp>
          <p:nvSpPr>
            <p:cNvPr name="TextBox 10" id="10"/>
            <p:cNvSpPr txBox="true"/>
            <p:nvPr/>
          </p:nvSpPr>
          <p:spPr>
            <a:xfrm rot="0">
              <a:off x="382641" y="278342"/>
              <a:ext cx="9698310" cy="3934248"/>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FFFFFF"/>
                  </a:solidFill>
                  <a:latin typeface="Courier Prime"/>
                  <a:ea typeface="Courier Prime"/>
                  <a:cs typeface="Courier Prime"/>
                  <a:sym typeface="Courier Prime"/>
                </a:rPr>
                <a:t>Tosia dodała zdjęci</a:t>
              </a:r>
              <a:r>
                <a:rPr lang="en-US" sz="2799" u="none">
                  <a:solidFill>
                    <a:srgbClr val="FFFFFF"/>
                  </a:solidFill>
                  <a:latin typeface="Courier Prime"/>
                  <a:ea typeface="Courier Prime"/>
                  <a:cs typeface="Courier Prime"/>
                  <a:sym typeface="Courier Prime"/>
                </a:rPr>
                <a:t>e z wakacji. Kilka osób napisało: ‘ładnie!’, ale jedna osoba rzuciła: ‘lepiej byś się schowała z takim ryjem’. Tosia nie wstawiła już żadnego zdjęcia przez pół roku</a:t>
              </a:r>
            </a:p>
          </p:txBody>
        </p:sp>
      </p:grpSp>
      <p:grpSp>
        <p:nvGrpSpPr>
          <p:cNvPr name="Group 11" id="11"/>
          <p:cNvGrpSpPr/>
          <p:nvPr/>
        </p:nvGrpSpPr>
        <p:grpSpPr>
          <a:xfrm rot="0">
            <a:off x="1296306" y="6930372"/>
            <a:ext cx="7847694" cy="1932305"/>
            <a:chOff x="0" y="0"/>
            <a:chExt cx="10463592" cy="2576407"/>
          </a:xfrm>
        </p:grpSpPr>
        <p:sp>
          <p:nvSpPr>
            <p:cNvPr name="AutoShape 12" id="12"/>
            <p:cNvSpPr/>
            <p:nvPr/>
          </p:nvSpPr>
          <p:spPr>
            <a:xfrm rot="0">
              <a:off x="0" y="0"/>
              <a:ext cx="10463592" cy="2576407"/>
            </a:xfrm>
            <a:prstGeom prst="rect">
              <a:avLst/>
            </a:prstGeom>
            <a:solidFill>
              <a:srgbClr val="141414"/>
            </a:solidFill>
          </p:spPr>
        </p:sp>
        <p:sp>
          <p:nvSpPr>
            <p:cNvPr name="TextBox 13" id="13"/>
            <p:cNvSpPr txBox="true"/>
            <p:nvPr/>
          </p:nvSpPr>
          <p:spPr>
            <a:xfrm rot="0">
              <a:off x="382641" y="278342"/>
              <a:ext cx="9698310" cy="1953048"/>
            </a:xfrm>
            <a:prstGeom prst="rect">
              <a:avLst/>
            </a:prstGeom>
          </p:spPr>
          <p:txBody>
            <a:bodyPr anchor="t" rtlCol="false" tIns="0" lIns="0" bIns="0" rIns="0">
              <a:spAutoFit/>
            </a:bodyPr>
            <a:lstStyle/>
            <a:p>
              <a:pPr algn="l" marL="604519" indent="-302260" lvl="1">
                <a:lnSpc>
                  <a:spcPts val="3919"/>
                </a:lnSpc>
                <a:spcBef>
                  <a:spcPct val="0"/>
                </a:spcBef>
                <a:buFont typeface="Arial"/>
                <a:buChar char="•"/>
              </a:pPr>
              <a:r>
                <a:rPr lang="en-US" sz="2799">
                  <a:solidFill>
                    <a:srgbClr val="FFFFFF"/>
                  </a:solidFill>
                  <a:latin typeface="Courier Prime"/>
                  <a:ea typeface="Courier Prime"/>
                  <a:cs typeface="Courier Prime"/>
                  <a:sym typeface="Courier Prime"/>
                </a:rPr>
                <a:t>Dlacz</a:t>
              </a:r>
              <a:r>
                <a:rPr lang="en-US" sz="2799" u="none">
                  <a:solidFill>
                    <a:srgbClr val="FFFFFF"/>
                  </a:solidFill>
                  <a:latin typeface="Courier Prime"/>
                  <a:ea typeface="Courier Prime"/>
                  <a:cs typeface="Courier Prime"/>
                  <a:sym typeface="Courier Prime"/>
                </a:rPr>
                <a:t>ego ktoś mógł tak napisać?</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Co mogła poczuć Tosia?</a:t>
              </a:r>
            </a:p>
            <a:p>
              <a:pPr algn="l" marL="0" indent="0" lvl="0">
                <a:lnSpc>
                  <a:spcPts val="3919"/>
                </a:lnSpc>
                <a:spcBef>
                  <a:spcPct val="0"/>
                </a:spcBef>
              </a:pPr>
            </a:p>
          </p:txBody>
        </p:sp>
      </p:grpSp>
      <p:sp>
        <p:nvSpPr>
          <p:cNvPr name="Freeform 14" id="14"/>
          <p:cNvSpPr/>
          <p:nvPr/>
        </p:nvSpPr>
        <p:spPr>
          <a:xfrm flipH="false" flipV="false" rot="1629326">
            <a:off x="904598" y="818009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5" id="15"/>
          <p:cNvSpPr txBox="true"/>
          <p:nvPr/>
        </p:nvSpPr>
        <p:spPr>
          <a:xfrm rot="0">
            <a:off x="2252144" y="878831"/>
            <a:ext cx="9509780" cy="1228725"/>
          </a:xfrm>
          <a:prstGeom prst="rect">
            <a:avLst/>
          </a:prstGeom>
        </p:spPr>
        <p:txBody>
          <a:bodyPr anchor="t" rtlCol="false" tIns="0" lIns="0" bIns="0" rIns="0">
            <a:spAutoFit/>
          </a:bodyPr>
          <a:lstStyle/>
          <a:p>
            <a:pPr algn="l">
              <a:lnSpc>
                <a:spcPts val="9600"/>
              </a:lnSpc>
            </a:pPr>
            <a:r>
              <a:rPr lang="en-US" sz="8000">
                <a:solidFill>
                  <a:srgbClr val="FFFFFF"/>
                </a:solidFill>
                <a:latin typeface="Courier Prime"/>
                <a:ea typeface="Courier Prime"/>
                <a:cs typeface="Courier Prime"/>
                <a:sym typeface="Courier Prime"/>
              </a:rPr>
              <a:t>HISTORIA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sp>
        <p:nvSpPr>
          <p:cNvPr name="Freeform 3" id="3"/>
          <p:cNvSpPr/>
          <p:nvPr/>
        </p:nvSpPr>
        <p:spPr>
          <a:xfrm flipH="false" flipV="false" rot="5719892">
            <a:off x="12444932" y="1611080"/>
            <a:ext cx="12592210" cy="9082131"/>
          </a:xfrm>
          <a:custGeom>
            <a:avLst/>
            <a:gdLst/>
            <a:ahLst/>
            <a:cxnLst/>
            <a:rect r="r" b="b" t="t" l="l"/>
            <a:pathLst>
              <a:path h="9082131" w="12592210">
                <a:moveTo>
                  <a:pt x="0" y="0"/>
                </a:moveTo>
                <a:lnTo>
                  <a:pt x="12592210" y="0"/>
                </a:lnTo>
                <a:lnTo>
                  <a:pt x="12592210" y="9082131"/>
                </a:lnTo>
                <a:lnTo>
                  <a:pt x="0" y="9082131"/>
                </a:lnTo>
                <a:lnTo>
                  <a:pt x="0" y="0"/>
                </a:lnTo>
                <a:close/>
              </a:path>
            </a:pathLst>
          </a:custGeom>
          <a:blipFill>
            <a:blip r:embed="rId3"/>
            <a:stretch>
              <a:fillRect l="0" t="0" r="0" b="0"/>
            </a:stretch>
          </a:blipFill>
        </p:spPr>
      </p:sp>
      <p:grpSp>
        <p:nvGrpSpPr>
          <p:cNvPr name="Group 4" id="4"/>
          <p:cNvGrpSpPr/>
          <p:nvPr/>
        </p:nvGrpSpPr>
        <p:grpSpPr>
          <a:xfrm rot="0">
            <a:off x="1273013" y="1987913"/>
            <a:ext cx="8115300" cy="2837666"/>
            <a:chOff x="0" y="0"/>
            <a:chExt cx="10820400" cy="3783555"/>
          </a:xfrm>
        </p:grpSpPr>
        <p:sp>
          <p:nvSpPr>
            <p:cNvPr name="AutoShape 5" id="5"/>
            <p:cNvSpPr/>
            <p:nvPr/>
          </p:nvSpPr>
          <p:spPr>
            <a:xfrm rot="0">
              <a:off x="0" y="0"/>
              <a:ext cx="10820400" cy="3783555"/>
            </a:xfrm>
            <a:prstGeom prst="rect">
              <a:avLst/>
            </a:prstGeom>
            <a:solidFill>
              <a:srgbClr val="141414"/>
            </a:solidFill>
          </p:spPr>
        </p:sp>
        <p:sp>
          <p:nvSpPr>
            <p:cNvPr name="TextBox 6" id="6"/>
            <p:cNvSpPr txBox="true"/>
            <p:nvPr/>
          </p:nvSpPr>
          <p:spPr>
            <a:xfrm rot="0">
              <a:off x="395689" y="277805"/>
              <a:ext cx="10029022" cy="3170794"/>
            </a:xfrm>
            <a:prstGeom prst="rect">
              <a:avLst/>
            </a:prstGeom>
          </p:spPr>
          <p:txBody>
            <a:bodyPr anchor="t" rtlCol="false" tIns="0" lIns="0" bIns="0" rIns="0">
              <a:spAutoFit/>
            </a:bodyPr>
            <a:lstStyle/>
            <a:p>
              <a:pPr algn="l">
                <a:lnSpc>
                  <a:spcPts val="3805"/>
                </a:lnSpc>
              </a:pPr>
              <a:r>
                <a:rPr lang="en-US" sz="2718">
                  <a:solidFill>
                    <a:srgbClr val="FFFFFF"/>
                  </a:solidFill>
                  <a:latin typeface="Courier Prime"/>
                  <a:ea typeface="Courier Prime"/>
                  <a:cs typeface="Courier Prime"/>
                  <a:sym typeface="Courier Prime"/>
                </a:rPr>
                <a:t>Kto hejtuje?</a:t>
              </a:r>
            </a:p>
            <a:p>
              <a:pPr algn="l" marL="586890" indent="-293445" lvl="1">
                <a:lnSpc>
                  <a:spcPts val="3805"/>
                </a:lnSpc>
                <a:buFont typeface="Arial"/>
                <a:buChar char="•"/>
              </a:pPr>
              <a:r>
                <a:rPr lang="en-US" sz="2718">
                  <a:solidFill>
                    <a:srgbClr val="FFFFFF"/>
                  </a:solidFill>
                  <a:latin typeface="Courier Prime"/>
                  <a:ea typeface="Courier Prime"/>
                  <a:cs typeface="Courier Prime"/>
                  <a:sym typeface="Courier Prime"/>
                </a:rPr>
                <a:t>najczęściej zwykli użytkownicy internetu (86%)</a:t>
              </a:r>
            </a:p>
            <a:p>
              <a:pPr algn="l" marL="586890" indent="-293445" lvl="1">
                <a:lnSpc>
                  <a:spcPts val="3805"/>
                </a:lnSpc>
                <a:buFont typeface="Arial"/>
                <a:buChar char="•"/>
              </a:pPr>
              <a:r>
                <a:rPr lang="en-US" sz="2718">
                  <a:solidFill>
                    <a:srgbClr val="FFFFFF"/>
                  </a:solidFill>
                  <a:latin typeface="Courier Prime"/>
                  <a:ea typeface="Courier Prime"/>
                  <a:cs typeface="Courier Prime"/>
                  <a:sym typeface="Courier Prime"/>
                </a:rPr>
                <a:t>politycy (30%)</a:t>
              </a:r>
            </a:p>
            <a:p>
              <a:pPr algn="l" marL="586890" indent="-293445" lvl="1">
                <a:lnSpc>
                  <a:spcPts val="3805"/>
                </a:lnSpc>
                <a:spcBef>
                  <a:spcPct val="0"/>
                </a:spcBef>
                <a:buFont typeface="Arial"/>
                <a:buChar char="•"/>
              </a:pPr>
              <a:r>
                <a:rPr lang="en-US" sz="2718">
                  <a:solidFill>
                    <a:srgbClr val="FFFFFF"/>
                  </a:solidFill>
                  <a:latin typeface="Courier Prime"/>
                  <a:ea typeface="Courier Prime"/>
                  <a:cs typeface="Courier Prime"/>
                  <a:sym typeface="Courier Prime"/>
                </a:rPr>
                <a:t>celebryci (26%)</a:t>
              </a:r>
            </a:p>
          </p:txBody>
        </p:sp>
      </p:grpSp>
      <p:sp>
        <p:nvSpPr>
          <p:cNvPr name="Freeform 7" id="7"/>
          <p:cNvSpPr/>
          <p:nvPr/>
        </p:nvSpPr>
        <p:spPr>
          <a:xfrm flipH="false" flipV="false" rot="1629326">
            <a:off x="904598" y="818009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9928387" y="2939097"/>
            <a:ext cx="8359613" cy="4408805"/>
            <a:chOff x="0" y="0"/>
            <a:chExt cx="11146151" cy="5878407"/>
          </a:xfrm>
        </p:grpSpPr>
        <p:sp>
          <p:nvSpPr>
            <p:cNvPr name="AutoShape 9" id="9"/>
            <p:cNvSpPr/>
            <p:nvPr/>
          </p:nvSpPr>
          <p:spPr>
            <a:xfrm rot="0">
              <a:off x="0" y="0"/>
              <a:ext cx="11146151" cy="5878407"/>
            </a:xfrm>
            <a:prstGeom prst="rect">
              <a:avLst/>
            </a:prstGeom>
            <a:solidFill>
              <a:srgbClr val="141414"/>
            </a:solidFill>
          </p:spPr>
        </p:sp>
        <p:sp>
          <p:nvSpPr>
            <p:cNvPr name="TextBox 10" id="10"/>
            <p:cNvSpPr txBox="true"/>
            <p:nvPr/>
          </p:nvSpPr>
          <p:spPr>
            <a:xfrm rot="0">
              <a:off x="407602" y="278342"/>
              <a:ext cx="10330948" cy="5255048"/>
            </a:xfrm>
            <a:prstGeom prst="rect">
              <a:avLst/>
            </a:prstGeom>
          </p:spPr>
          <p:txBody>
            <a:bodyPr anchor="t" rtlCol="false" tIns="0" lIns="0" bIns="0" rIns="0">
              <a:spAutoFit/>
            </a:bodyPr>
            <a:lstStyle/>
            <a:p>
              <a:pPr algn="l">
                <a:lnSpc>
                  <a:spcPts val="3919"/>
                </a:lnSpc>
              </a:pPr>
              <a:r>
                <a:rPr lang="en-US" sz="2799">
                  <a:solidFill>
                    <a:srgbClr val="FFFFFF"/>
                  </a:solidFill>
                  <a:latin typeface="Courier Prime"/>
                  <a:ea typeface="Courier Prime"/>
                  <a:cs typeface="Courier Prime"/>
                  <a:sym typeface="Courier Prime"/>
                </a:rPr>
                <a:t>Kogo najczęściej się hejtuje?</a:t>
              </a:r>
            </a:p>
            <a:p>
              <a:pPr algn="l" marL="604519" indent="-302260" lvl="1">
                <a:lnSpc>
                  <a:spcPts val="3919"/>
                </a:lnSpc>
                <a:buFont typeface="Arial"/>
                <a:buChar char="•"/>
              </a:pPr>
              <a:r>
                <a:rPr lang="en-US" sz="2799">
                  <a:solidFill>
                    <a:srgbClr val="FFFFFF"/>
                  </a:solidFill>
                  <a:latin typeface="Courier Prime"/>
                  <a:ea typeface="Courier Prime"/>
                  <a:cs typeface="Courier Prime"/>
                  <a:sym typeface="Courier Prime"/>
                </a:rPr>
                <a:t>mniejszości seksualne (63%)</a:t>
              </a:r>
            </a:p>
            <a:p>
              <a:pPr algn="l" marL="604519" indent="-302260" lvl="1">
                <a:lnSpc>
                  <a:spcPts val="3919"/>
                </a:lnSpc>
                <a:spcBef>
                  <a:spcPct val="0"/>
                </a:spcBef>
                <a:buFont typeface="Arial"/>
                <a:buChar char="•"/>
              </a:pPr>
              <a:r>
                <a:rPr lang="en-US" sz="2799">
                  <a:solidFill>
                    <a:srgbClr val="FFFFFF"/>
                  </a:solidFill>
                  <a:latin typeface="Courier Prime"/>
                  <a:ea typeface="Courier Prime"/>
                  <a:cs typeface="Courier Prime"/>
                  <a:sym typeface="Courier Prime"/>
                </a:rPr>
                <a:t>osoby z nadwagą (57%)</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celebryci (52%)</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politycy (47%)</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imigranci (45%)</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księża, żydzi, wierzący (ok. 30%)</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niepełnosprawni (27)</a:t>
              </a:r>
            </a:p>
          </p:txBody>
        </p:sp>
      </p:grpSp>
      <p:sp>
        <p:nvSpPr>
          <p:cNvPr name="TextBox 11" id="11"/>
          <p:cNvSpPr txBox="true"/>
          <p:nvPr/>
        </p:nvSpPr>
        <p:spPr>
          <a:xfrm rot="0">
            <a:off x="1028700" y="577911"/>
            <a:ext cx="12605891" cy="1228725"/>
          </a:xfrm>
          <a:prstGeom prst="rect">
            <a:avLst/>
          </a:prstGeom>
        </p:spPr>
        <p:txBody>
          <a:bodyPr anchor="t" rtlCol="false" tIns="0" lIns="0" bIns="0" rIns="0">
            <a:spAutoFit/>
          </a:bodyPr>
          <a:lstStyle/>
          <a:p>
            <a:pPr algn="l">
              <a:lnSpc>
                <a:spcPts val="9600"/>
              </a:lnSpc>
            </a:pPr>
            <a:r>
              <a:rPr lang="en-US" sz="8000">
                <a:solidFill>
                  <a:srgbClr val="FFFFFF"/>
                </a:solidFill>
                <a:latin typeface="Courier Prime"/>
                <a:ea typeface="Courier Prime"/>
                <a:cs typeface="Courier Prime"/>
                <a:sym typeface="Courier Prime"/>
              </a:rPr>
              <a:t>FAKTY Z RAPORTU SWPS</a:t>
            </a:r>
          </a:p>
        </p:txBody>
      </p:sp>
      <p:grpSp>
        <p:nvGrpSpPr>
          <p:cNvPr name="Group 12" id="12"/>
          <p:cNvGrpSpPr/>
          <p:nvPr/>
        </p:nvGrpSpPr>
        <p:grpSpPr>
          <a:xfrm rot="0">
            <a:off x="1028700" y="5627288"/>
            <a:ext cx="8359613" cy="4020185"/>
            <a:chOff x="0" y="0"/>
            <a:chExt cx="11146151" cy="5360246"/>
          </a:xfrm>
        </p:grpSpPr>
        <p:sp>
          <p:nvSpPr>
            <p:cNvPr name="AutoShape 13" id="13"/>
            <p:cNvSpPr/>
            <p:nvPr/>
          </p:nvSpPr>
          <p:spPr>
            <a:xfrm rot="0">
              <a:off x="0" y="0"/>
              <a:ext cx="11146151" cy="5360246"/>
            </a:xfrm>
            <a:prstGeom prst="rect">
              <a:avLst/>
            </a:prstGeom>
            <a:solidFill>
              <a:srgbClr val="141414"/>
            </a:solidFill>
          </p:spPr>
        </p:sp>
        <p:sp>
          <p:nvSpPr>
            <p:cNvPr name="TextBox 14" id="14"/>
            <p:cNvSpPr txBox="true"/>
            <p:nvPr/>
          </p:nvSpPr>
          <p:spPr>
            <a:xfrm rot="0">
              <a:off x="407602" y="297392"/>
              <a:ext cx="10330948" cy="4717838"/>
            </a:xfrm>
            <a:prstGeom prst="rect">
              <a:avLst/>
            </a:prstGeom>
          </p:spPr>
          <p:txBody>
            <a:bodyPr anchor="t" rtlCol="false" tIns="0" lIns="0" bIns="0" rIns="0">
              <a:spAutoFit/>
            </a:bodyPr>
            <a:lstStyle/>
            <a:p>
              <a:pPr algn="l">
                <a:lnSpc>
                  <a:spcPts val="3779"/>
                </a:lnSpc>
              </a:pPr>
              <a:r>
                <a:rPr lang="en-US" sz="2700">
                  <a:solidFill>
                    <a:srgbClr val="FFFFFF"/>
                  </a:solidFill>
                  <a:latin typeface="Courier Prime"/>
                  <a:ea typeface="Courier Prime"/>
                  <a:cs typeface="Courier Prime"/>
                  <a:sym typeface="Courier Prime"/>
                </a:rPr>
                <a:t>Co się krytykuje?</a:t>
              </a:r>
            </a:p>
            <a:p>
              <a:pPr algn="l" marL="582930" indent="-291465" lvl="1">
                <a:lnSpc>
                  <a:spcPts val="3779"/>
                </a:lnSpc>
                <a:spcBef>
                  <a:spcPct val="0"/>
                </a:spcBef>
                <a:buFont typeface="Arial"/>
                <a:buChar char="•"/>
              </a:pPr>
              <a:r>
                <a:rPr lang="en-US" sz="2700">
                  <a:solidFill>
                    <a:srgbClr val="FFFFFF"/>
                  </a:solidFill>
                  <a:latin typeface="Courier Prime"/>
                  <a:ea typeface="Courier Prime"/>
                  <a:cs typeface="Courier Prime"/>
                  <a:sym typeface="Courier Prime"/>
                </a:rPr>
                <a:t>działania (68%)</a:t>
              </a:r>
            </a:p>
            <a:p>
              <a:pPr algn="l" marL="582930" indent="-291465" lvl="1">
                <a:lnSpc>
                  <a:spcPts val="3779"/>
                </a:lnSpc>
                <a:spcBef>
                  <a:spcPct val="0"/>
                </a:spcBef>
                <a:buFont typeface="Arial"/>
                <a:buChar char="•"/>
              </a:pPr>
              <a:r>
                <a:rPr lang="en-US" sz="2700" u="none">
                  <a:solidFill>
                    <a:srgbClr val="FFFFFF"/>
                  </a:solidFill>
                  <a:latin typeface="Courier Prime"/>
                  <a:ea typeface="Courier Prime"/>
                  <a:cs typeface="Courier Prime"/>
                  <a:sym typeface="Courier Prime"/>
                </a:rPr>
                <a:t>poglądy (48%)</a:t>
              </a:r>
            </a:p>
            <a:p>
              <a:pPr algn="l" marL="582930" indent="-291465" lvl="1">
                <a:lnSpc>
                  <a:spcPts val="3779"/>
                </a:lnSpc>
                <a:spcBef>
                  <a:spcPct val="0"/>
                </a:spcBef>
                <a:buFont typeface="Arial"/>
                <a:buChar char="•"/>
              </a:pPr>
              <a:r>
                <a:rPr lang="en-US" sz="2700" u="none">
                  <a:solidFill>
                    <a:srgbClr val="FFFFFF"/>
                  </a:solidFill>
                  <a:latin typeface="Courier Prime"/>
                  <a:ea typeface="Courier Prime"/>
                  <a:cs typeface="Courier Prime"/>
                  <a:sym typeface="Courier Prime"/>
                </a:rPr>
                <a:t>wygląd (10%)</a:t>
              </a:r>
            </a:p>
            <a:p>
              <a:pPr algn="l" marL="582930" indent="-291465" lvl="1">
                <a:lnSpc>
                  <a:spcPts val="3779"/>
                </a:lnSpc>
                <a:spcBef>
                  <a:spcPct val="0"/>
                </a:spcBef>
                <a:buFont typeface="Arial"/>
                <a:buChar char="•"/>
              </a:pPr>
              <a:r>
                <a:rPr lang="en-US" sz="2700" u="none">
                  <a:solidFill>
                    <a:srgbClr val="FFFFFF"/>
                  </a:solidFill>
                  <a:latin typeface="Courier Prime"/>
                  <a:ea typeface="Courier Prime"/>
                  <a:cs typeface="Courier Prime"/>
                  <a:sym typeface="Courier Prime"/>
                </a:rPr>
                <a:t>pochodzenie społeczne (7%) </a:t>
              </a:r>
            </a:p>
            <a:p>
              <a:pPr algn="l">
                <a:lnSpc>
                  <a:spcPts val="3779"/>
                </a:lnSpc>
                <a:spcBef>
                  <a:spcPct val="0"/>
                </a:spcBef>
              </a:pPr>
            </a:p>
            <a:p>
              <a:pPr algn="l">
                <a:lnSpc>
                  <a:spcPts val="2800"/>
                </a:lnSpc>
                <a:spcBef>
                  <a:spcPct val="0"/>
                </a:spcBef>
              </a:pPr>
              <a:r>
                <a:rPr lang="en-US" sz="2000" u="none">
                  <a:solidFill>
                    <a:srgbClr val="FFFFFF"/>
                  </a:solidFill>
                  <a:latin typeface="Courier Prime"/>
                  <a:ea typeface="Courier Prime"/>
                  <a:cs typeface="Courier Prime"/>
                  <a:sym typeface="Courier Prime"/>
                </a:rPr>
                <a:t>W ostatnich dwóch punktach jest w</a:t>
              </a:r>
              <a:r>
                <a:rPr lang="en-US" sz="2000" u="none">
                  <a:solidFill>
                    <a:srgbClr val="FFFFFF"/>
                  </a:solidFill>
                  <a:latin typeface="Courier Prime"/>
                  <a:ea typeface="Courier Prime"/>
                  <a:cs typeface="Courier Prime"/>
                  <a:sym typeface="Courier Prime"/>
                </a:rPr>
                <a:t>zrost w stosunku do ostatniego badania o 3 i 5 pp</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sp>
        <p:nvSpPr>
          <p:cNvPr name="Freeform 3" id="3"/>
          <p:cNvSpPr/>
          <p:nvPr/>
        </p:nvSpPr>
        <p:spPr>
          <a:xfrm flipH="false" flipV="false" rot="5719892">
            <a:off x="12444932" y="1611080"/>
            <a:ext cx="12592210" cy="9082131"/>
          </a:xfrm>
          <a:custGeom>
            <a:avLst/>
            <a:gdLst/>
            <a:ahLst/>
            <a:cxnLst/>
            <a:rect r="r" b="b" t="t" l="l"/>
            <a:pathLst>
              <a:path h="9082131" w="12592210">
                <a:moveTo>
                  <a:pt x="0" y="0"/>
                </a:moveTo>
                <a:lnTo>
                  <a:pt x="12592210" y="0"/>
                </a:lnTo>
                <a:lnTo>
                  <a:pt x="12592210" y="9082131"/>
                </a:lnTo>
                <a:lnTo>
                  <a:pt x="0" y="9082131"/>
                </a:lnTo>
                <a:lnTo>
                  <a:pt x="0" y="0"/>
                </a:lnTo>
                <a:close/>
              </a:path>
            </a:pathLst>
          </a:custGeom>
          <a:blipFill>
            <a:blip r:embed="rId3"/>
            <a:stretch>
              <a:fillRect l="0" t="0" r="0" b="0"/>
            </a:stretch>
          </a:blipFill>
        </p:spPr>
      </p:sp>
      <p:grpSp>
        <p:nvGrpSpPr>
          <p:cNvPr name="Group 4" id="4"/>
          <p:cNvGrpSpPr/>
          <p:nvPr/>
        </p:nvGrpSpPr>
        <p:grpSpPr>
          <a:xfrm rot="0">
            <a:off x="784929" y="2169190"/>
            <a:ext cx="8359071" cy="3913505"/>
            <a:chOff x="0" y="0"/>
            <a:chExt cx="11145428" cy="5218007"/>
          </a:xfrm>
        </p:grpSpPr>
        <p:sp>
          <p:nvSpPr>
            <p:cNvPr name="AutoShape 5" id="5"/>
            <p:cNvSpPr/>
            <p:nvPr/>
          </p:nvSpPr>
          <p:spPr>
            <a:xfrm rot="0">
              <a:off x="0" y="0"/>
              <a:ext cx="11145428" cy="5218007"/>
            </a:xfrm>
            <a:prstGeom prst="rect">
              <a:avLst/>
            </a:prstGeom>
            <a:solidFill>
              <a:srgbClr val="141414"/>
            </a:solidFill>
          </p:spPr>
        </p:sp>
        <p:sp>
          <p:nvSpPr>
            <p:cNvPr name="TextBox 6" id="6"/>
            <p:cNvSpPr txBox="true"/>
            <p:nvPr/>
          </p:nvSpPr>
          <p:spPr>
            <a:xfrm rot="0">
              <a:off x="407575" y="278342"/>
              <a:ext cx="10330278" cy="4594648"/>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FFFFFF"/>
                  </a:solidFill>
                  <a:latin typeface="Courier Prime"/>
                  <a:ea typeface="Courier Prime"/>
                  <a:cs typeface="Courier Prime"/>
                  <a:sym typeface="Courier Prime"/>
                </a:rPr>
                <a:t>Badani, którzy przyznawali się do krytykowania innych w internecie, wg nich, czynili to by:</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wyrazić swoją opinię (67%)</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wyrażali oburzenie wobec zachowań innych (53%)</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chcieli aby coś się zmieniło (41%</a:t>
              </a:r>
            </a:p>
          </p:txBody>
        </p:sp>
      </p:grpSp>
      <p:sp>
        <p:nvSpPr>
          <p:cNvPr name="Freeform 7" id="7"/>
          <p:cNvSpPr/>
          <p:nvPr/>
        </p:nvSpPr>
        <p:spPr>
          <a:xfrm flipH="false" flipV="false" rot="1629326">
            <a:off x="904598" y="818009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9710744" y="3942448"/>
            <a:ext cx="8359613" cy="3913505"/>
            <a:chOff x="0" y="0"/>
            <a:chExt cx="11146151" cy="5218007"/>
          </a:xfrm>
        </p:grpSpPr>
        <p:sp>
          <p:nvSpPr>
            <p:cNvPr name="AutoShape 9" id="9"/>
            <p:cNvSpPr/>
            <p:nvPr/>
          </p:nvSpPr>
          <p:spPr>
            <a:xfrm rot="0">
              <a:off x="0" y="0"/>
              <a:ext cx="11146151" cy="5218007"/>
            </a:xfrm>
            <a:prstGeom prst="rect">
              <a:avLst/>
            </a:prstGeom>
            <a:solidFill>
              <a:srgbClr val="141414"/>
            </a:solidFill>
          </p:spPr>
        </p:sp>
        <p:sp>
          <p:nvSpPr>
            <p:cNvPr name="TextBox 10" id="10"/>
            <p:cNvSpPr txBox="true"/>
            <p:nvPr/>
          </p:nvSpPr>
          <p:spPr>
            <a:xfrm rot="0">
              <a:off x="407602" y="278342"/>
              <a:ext cx="10330948" cy="4594648"/>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FFFFFF"/>
                  </a:solidFill>
                  <a:latin typeface="Courier Prime"/>
                  <a:ea typeface="Courier Prime"/>
                  <a:cs typeface="Courier Prime"/>
                  <a:sym typeface="Courier Prime"/>
                </a:rPr>
                <a:t>Według nich, motywami innych internautów były:</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chęć odreagowania, wyżycia się na kimś (71%)</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sprawienie komuś przykrości (69%)</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wypromowanie się (48%)</a:t>
              </a:r>
            </a:p>
            <a:p>
              <a:pPr algn="l" marL="604519" indent="-302260" lvl="1">
                <a:lnSpc>
                  <a:spcPts val="3919"/>
                </a:lnSpc>
                <a:spcBef>
                  <a:spcPct val="0"/>
                </a:spcBef>
                <a:buFont typeface="Arial"/>
                <a:buChar char="•"/>
              </a:pPr>
              <a:r>
                <a:rPr lang="en-US" sz="2799" u="none">
                  <a:solidFill>
                    <a:srgbClr val="FFFFFF"/>
                  </a:solidFill>
                  <a:latin typeface="Courier Prime"/>
                  <a:ea typeface="Courier Prime"/>
                  <a:cs typeface="Courier Prime"/>
                  <a:sym typeface="Courier Prime"/>
                </a:rPr>
                <a:t>rozrywka (47%)</a:t>
              </a:r>
            </a:p>
          </p:txBody>
        </p:sp>
      </p:grpSp>
      <p:sp>
        <p:nvSpPr>
          <p:cNvPr name="TextBox 11" id="11"/>
          <p:cNvSpPr txBox="true"/>
          <p:nvPr/>
        </p:nvSpPr>
        <p:spPr>
          <a:xfrm rot="0">
            <a:off x="1028700" y="577911"/>
            <a:ext cx="12605891" cy="1228725"/>
          </a:xfrm>
          <a:prstGeom prst="rect">
            <a:avLst/>
          </a:prstGeom>
        </p:spPr>
        <p:txBody>
          <a:bodyPr anchor="t" rtlCol="false" tIns="0" lIns="0" bIns="0" rIns="0">
            <a:spAutoFit/>
          </a:bodyPr>
          <a:lstStyle/>
          <a:p>
            <a:pPr algn="l">
              <a:lnSpc>
                <a:spcPts val="9600"/>
              </a:lnSpc>
            </a:pPr>
            <a:r>
              <a:rPr lang="en-US" sz="8000">
                <a:solidFill>
                  <a:srgbClr val="FFFFFF"/>
                </a:solidFill>
                <a:latin typeface="Courier Prime"/>
                <a:ea typeface="Courier Prime"/>
                <a:cs typeface="Courier Prime"/>
                <a:sym typeface="Courier Prime"/>
              </a:rPr>
              <a:t>FAKTY Z RAPORTU SWPS</a:t>
            </a:r>
          </a:p>
        </p:txBody>
      </p:sp>
      <p:grpSp>
        <p:nvGrpSpPr>
          <p:cNvPr name="Group 12" id="12"/>
          <p:cNvGrpSpPr/>
          <p:nvPr/>
        </p:nvGrpSpPr>
        <p:grpSpPr>
          <a:xfrm rot="0">
            <a:off x="1028700" y="7059661"/>
            <a:ext cx="8359613" cy="2233297"/>
            <a:chOff x="0" y="0"/>
            <a:chExt cx="11146151" cy="2977729"/>
          </a:xfrm>
        </p:grpSpPr>
        <p:sp>
          <p:nvSpPr>
            <p:cNvPr name="AutoShape 13" id="13"/>
            <p:cNvSpPr/>
            <p:nvPr/>
          </p:nvSpPr>
          <p:spPr>
            <a:xfrm rot="0">
              <a:off x="0" y="0"/>
              <a:ext cx="11146151" cy="2977729"/>
            </a:xfrm>
            <a:prstGeom prst="rect">
              <a:avLst/>
            </a:prstGeom>
            <a:solidFill>
              <a:srgbClr val="141414"/>
            </a:solidFill>
          </p:spPr>
        </p:sp>
        <p:sp>
          <p:nvSpPr>
            <p:cNvPr name="TextBox 14" id="14"/>
            <p:cNvSpPr txBox="true"/>
            <p:nvPr/>
          </p:nvSpPr>
          <p:spPr>
            <a:xfrm rot="0">
              <a:off x="407602" y="240242"/>
              <a:ext cx="10330948" cy="2392470"/>
            </a:xfrm>
            <a:prstGeom prst="rect">
              <a:avLst/>
            </a:prstGeom>
          </p:spPr>
          <p:txBody>
            <a:bodyPr anchor="t" rtlCol="false" tIns="0" lIns="0" bIns="0" rIns="0">
              <a:spAutoFit/>
            </a:bodyPr>
            <a:lstStyle/>
            <a:p>
              <a:pPr algn="ctr">
                <a:lnSpc>
                  <a:spcPts val="7279"/>
                </a:lnSpc>
                <a:spcBef>
                  <a:spcPct val="0"/>
                </a:spcBef>
              </a:pPr>
              <a:r>
                <a:rPr lang="en-US" sz="5199">
                  <a:solidFill>
                    <a:srgbClr val="FFFFFF"/>
                  </a:solidFill>
                  <a:latin typeface="Courier Prime"/>
                  <a:ea typeface="Courier Prime"/>
                  <a:cs typeface="Courier Prime"/>
                  <a:sym typeface="Courier Prime"/>
                </a:rPr>
                <a:t>“PIEKŁO TO INNI, JA WYRAŻAM POGLĄDY”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sp>
        <p:nvSpPr>
          <p:cNvPr name="Freeform 3" id="3"/>
          <p:cNvSpPr/>
          <p:nvPr/>
        </p:nvSpPr>
        <p:spPr>
          <a:xfrm flipH="false" flipV="false" rot="5719892">
            <a:off x="12444932" y="1611080"/>
            <a:ext cx="12592210" cy="9082131"/>
          </a:xfrm>
          <a:custGeom>
            <a:avLst/>
            <a:gdLst/>
            <a:ahLst/>
            <a:cxnLst/>
            <a:rect r="r" b="b" t="t" l="l"/>
            <a:pathLst>
              <a:path h="9082131" w="12592210">
                <a:moveTo>
                  <a:pt x="0" y="0"/>
                </a:moveTo>
                <a:lnTo>
                  <a:pt x="12592210" y="0"/>
                </a:lnTo>
                <a:lnTo>
                  <a:pt x="12592210" y="9082131"/>
                </a:lnTo>
                <a:lnTo>
                  <a:pt x="0" y="9082131"/>
                </a:lnTo>
                <a:lnTo>
                  <a:pt x="0" y="0"/>
                </a:lnTo>
                <a:close/>
              </a:path>
            </a:pathLst>
          </a:custGeom>
          <a:blipFill>
            <a:blip r:embed="rId3"/>
            <a:stretch>
              <a:fillRect l="0" t="0" r="0" b="0"/>
            </a:stretch>
          </a:blipFill>
        </p:spPr>
      </p:sp>
      <p:grpSp>
        <p:nvGrpSpPr>
          <p:cNvPr name="Group 4" id="4"/>
          <p:cNvGrpSpPr/>
          <p:nvPr/>
        </p:nvGrpSpPr>
        <p:grpSpPr>
          <a:xfrm rot="0">
            <a:off x="784929" y="2169190"/>
            <a:ext cx="7847694" cy="1932305"/>
            <a:chOff x="0" y="0"/>
            <a:chExt cx="10463592" cy="2576407"/>
          </a:xfrm>
        </p:grpSpPr>
        <p:sp>
          <p:nvSpPr>
            <p:cNvPr name="AutoShape 5" id="5"/>
            <p:cNvSpPr/>
            <p:nvPr/>
          </p:nvSpPr>
          <p:spPr>
            <a:xfrm rot="0">
              <a:off x="0" y="0"/>
              <a:ext cx="10463592" cy="2576407"/>
            </a:xfrm>
            <a:prstGeom prst="rect">
              <a:avLst/>
            </a:prstGeom>
            <a:solidFill>
              <a:srgbClr val="141414"/>
            </a:solidFill>
          </p:spPr>
        </p:sp>
        <p:sp>
          <p:nvSpPr>
            <p:cNvPr name="TextBox 6" id="6"/>
            <p:cNvSpPr txBox="true"/>
            <p:nvPr/>
          </p:nvSpPr>
          <p:spPr>
            <a:xfrm rot="0">
              <a:off x="382641" y="278342"/>
              <a:ext cx="9698310" cy="1953048"/>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FFFFFF"/>
                  </a:solidFill>
                  <a:latin typeface="Courier Prime"/>
                  <a:ea typeface="Courier Prime"/>
                  <a:cs typeface="Courier Prime"/>
                  <a:sym typeface="Courier Prime"/>
                </a:rPr>
                <a:t>67% badanych dobrze rozpoznaje hejt, ale jednocześnie dla 34% hejt to każda publiczna krytyka</a:t>
              </a:r>
            </a:p>
          </p:txBody>
        </p:sp>
      </p:grpSp>
      <p:sp>
        <p:nvSpPr>
          <p:cNvPr name="Freeform 7" id="7"/>
          <p:cNvSpPr/>
          <p:nvPr/>
        </p:nvSpPr>
        <p:spPr>
          <a:xfrm flipH="false" flipV="false" rot="1629326">
            <a:off x="904598" y="818009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784929" y="4463445"/>
            <a:ext cx="7847694" cy="1932305"/>
            <a:chOff x="0" y="0"/>
            <a:chExt cx="10463592" cy="2576407"/>
          </a:xfrm>
        </p:grpSpPr>
        <p:sp>
          <p:nvSpPr>
            <p:cNvPr name="AutoShape 9" id="9"/>
            <p:cNvSpPr/>
            <p:nvPr/>
          </p:nvSpPr>
          <p:spPr>
            <a:xfrm rot="0">
              <a:off x="0" y="0"/>
              <a:ext cx="10463592" cy="2576407"/>
            </a:xfrm>
            <a:prstGeom prst="rect">
              <a:avLst/>
            </a:prstGeom>
            <a:solidFill>
              <a:srgbClr val="141414"/>
            </a:solidFill>
          </p:spPr>
        </p:sp>
        <p:sp>
          <p:nvSpPr>
            <p:cNvPr name="TextBox 10" id="10"/>
            <p:cNvSpPr txBox="true"/>
            <p:nvPr/>
          </p:nvSpPr>
          <p:spPr>
            <a:xfrm rot="0">
              <a:off x="382641" y="278342"/>
              <a:ext cx="9698310" cy="1953048"/>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FFFFFF"/>
                  </a:solidFill>
                  <a:latin typeface="Courier Prime"/>
                  <a:ea typeface="Courier Prime"/>
                  <a:cs typeface="Courier Prime"/>
                  <a:sym typeface="Courier Prime"/>
                </a:rPr>
                <a:t>45% osób deklaruje, że spotkało się z hejtem, 28% doświadczyło takich uwag w internecie</a:t>
              </a:r>
            </a:p>
          </p:txBody>
        </p:sp>
      </p:grpSp>
      <p:grpSp>
        <p:nvGrpSpPr>
          <p:cNvPr name="Group 11" id="11"/>
          <p:cNvGrpSpPr/>
          <p:nvPr/>
        </p:nvGrpSpPr>
        <p:grpSpPr>
          <a:xfrm rot="0">
            <a:off x="784929" y="6757700"/>
            <a:ext cx="7847694" cy="1932305"/>
            <a:chOff x="0" y="0"/>
            <a:chExt cx="10463592" cy="2576407"/>
          </a:xfrm>
        </p:grpSpPr>
        <p:sp>
          <p:nvSpPr>
            <p:cNvPr name="AutoShape 12" id="12"/>
            <p:cNvSpPr/>
            <p:nvPr/>
          </p:nvSpPr>
          <p:spPr>
            <a:xfrm rot="0">
              <a:off x="0" y="0"/>
              <a:ext cx="10463592" cy="2576407"/>
            </a:xfrm>
            <a:prstGeom prst="rect">
              <a:avLst/>
            </a:prstGeom>
            <a:solidFill>
              <a:srgbClr val="141414"/>
            </a:solidFill>
          </p:spPr>
        </p:sp>
        <p:sp>
          <p:nvSpPr>
            <p:cNvPr name="TextBox 13" id="13"/>
            <p:cNvSpPr txBox="true"/>
            <p:nvPr/>
          </p:nvSpPr>
          <p:spPr>
            <a:xfrm rot="0">
              <a:off x="382641" y="278342"/>
              <a:ext cx="9698310" cy="1953048"/>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FFFFFF"/>
                  </a:solidFill>
                  <a:latin typeface="Courier Prime"/>
                  <a:ea typeface="Courier Prime"/>
                  <a:cs typeface="Courier Prime"/>
                  <a:sym typeface="Courier Prime"/>
                </a:rPr>
                <a:t>Aż</a:t>
              </a:r>
              <a:r>
                <a:rPr lang="en-US" sz="2799" u="none">
                  <a:solidFill>
                    <a:srgbClr val="FFFFFF"/>
                  </a:solidFill>
                  <a:latin typeface="Courier Prime"/>
                  <a:ea typeface="Courier Prime"/>
                  <a:cs typeface="Courier Prime"/>
                  <a:sym typeface="Courier Prime"/>
                </a:rPr>
                <a:t> 48% 15-24 latków spotkało się z negatywnymi komentarzami na swój temat</a:t>
              </a:r>
            </a:p>
          </p:txBody>
        </p:sp>
      </p:grpSp>
      <p:grpSp>
        <p:nvGrpSpPr>
          <p:cNvPr name="Group 14" id="14"/>
          <p:cNvGrpSpPr/>
          <p:nvPr/>
        </p:nvGrpSpPr>
        <p:grpSpPr>
          <a:xfrm rot="0">
            <a:off x="9938614" y="1806636"/>
            <a:ext cx="7847694" cy="3418205"/>
            <a:chOff x="0" y="0"/>
            <a:chExt cx="10463592" cy="4557607"/>
          </a:xfrm>
        </p:grpSpPr>
        <p:sp>
          <p:nvSpPr>
            <p:cNvPr name="AutoShape 15" id="15"/>
            <p:cNvSpPr/>
            <p:nvPr/>
          </p:nvSpPr>
          <p:spPr>
            <a:xfrm rot="0">
              <a:off x="0" y="0"/>
              <a:ext cx="10463592" cy="4557607"/>
            </a:xfrm>
            <a:prstGeom prst="rect">
              <a:avLst/>
            </a:prstGeom>
            <a:solidFill>
              <a:srgbClr val="141414"/>
            </a:solidFill>
          </p:spPr>
        </p:sp>
        <p:sp>
          <p:nvSpPr>
            <p:cNvPr name="TextBox 16" id="16"/>
            <p:cNvSpPr txBox="true"/>
            <p:nvPr/>
          </p:nvSpPr>
          <p:spPr>
            <a:xfrm rot="0">
              <a:off x="382641" y="278342"/>
              <a:ext cx="9698310" cy="3934248"/>
            </a:xfrm>
            <a:prstGeom prst="rect">
              <a:avLst/>
            </a:prstGeom>
          </p:spPr>
          <p:txBody>
            <a:bodyPr anchor="t" rtlCol="false" tIns="0" lIns="0" bIns="0" rIns="0">
              <a:spAutoFit/>
            </a:bodyPr>
            <a:lstStyle/>
            <a:p>
              <a:pPr algn="l" marL="0" indent="0" lvl="0">
                <a:lnSpc>
                  <a:spcPts val="3919"/>
                </a:lnSpc>
                <a:spcBef>
                  <a:spcPct val="0"/>
                </a:spcBef>
              </a:pPr>
              <a:r>
                <a:rPr lang="en-US" sz="2799">
                  <a:solidFill>
                    <a:srgbClr val="FFFFFF"/>
                  </a:solidFill>
                  <a:latin typeface="Courier Prime"/>
                  <a:ea typeface="Courier Prime"/>
                  <a:cs typeface="Courier Prime"/>
                  <a:sym typeface="Courier Prime"/>
                </a:rPr>
                <a:t>5 lat wcześniej wyniki były wyższe - 52% badanych mówiło, ze spotkało się z hejtem, 30% przyznało się do bycia obiektem hejtu, 45% przyznawało się, że wyraża krytyczne opinie</a:t>
              </a:r>
            </a:p>
          </p:txBody>
        </p:sp>
      </p:grpSp>
      <p:grpSp>
        <p:nvGrpSpPr>
          <p:cNvPr name="Group 17" id="17"/>
          <p:cNvGrpSpPr/>
          <p:nvPr/>
        </p:nvGrpSpPr>
        <p:grpSpPr>
          <a:xfrm rot="0">
            <a:off x="9938614" y="6144289"/>
            <a:ext cx="7847694" cy="1544958"/>
            <a:chOff x="0" y="0"/>
            <a:chExt cx="10463592" cy="2059943"/>
          </a:xfrm>
        </p:grpSpPr>
        <p:sp>
          <p:nvSpPr>
            <p:cNvPr name="AutoShape 18" id="18"/>
            <p:cNvSpPr/>
            <p:nvPr/>
          </p:nvSpPr>
          <p:spPr>
            <a:xfrm rot="0">
              <a:off x="0" y="0"/>
              <a:ext cx="10463592" cy="2059943"/>
            </a:xfrm>
            <a:prstGeom prst="rect">
              <a:avLst/>
            </a:prstGeom>
            <a:solidFill>
              <a:srgbClr val="141414"/>
            </a:solidFill>
          </p:spPr>
        </p:sp>
        <p:sp>
          <p:nvSpPr>
            <p:cNvPr name="TextBox 19" id="19"/>
            <p:cNvSpPr txBox="true"/>
            <p:nvPr/>
          </p:nvSpPr>
          <p:spPr>
            <a:xfrm rot="0">
              <a:off x="382641" y="211667"/>
              <a:ext cx="9698310" cy="1503260"/>
            </a:xfrm>
            <a:prstGeom prst="rect">
              <a:avLst/>
            </a:prstGeom>
          </p:spPr>
          <p:txBody>
            <a:bodyPr anchor="t" rtlCol="false" tIns="0" lIns="0" bIns="0" rIns="0">
              <a:spAutoFit/>
            </a:bodyPr>
            <a:lstStyle/>
            <a:p>
              <a:pPr algn="ctr" marL="0" indent="0" lvl="0">
                <a:lnSpc>
                  <a:spcPts val="9519"/>
                </a:lnSpc>
                <a:spcBef>
                  <a:spcPct val="0"/>
                </a:spcBef>
              </a:pPr>
              <a:r>
                <a:rPr lang="en-US" sz="6799">
                  <a:solidFill>
                    <a:srgbClr val="FFFFFF"/>
                  </a:solidFill>
                  <a:latin typeface="Courier Prime"/>
                  <a:ea typeface="Courier Prime"/>
                  <a:cs typeface="Courier Prime"/>
                  <a:sym typeface="Courier Prime"/>
                </a:rPr>
                <a:t>CZY TO DOBRZE?</a:t>
              </a:r>
            </a:p>
          </p:txBody>
        </p:sp>
      </p:grpSp>
      <p:sp>
        <p:nvSpPr>
          <p:cNvPr name="Freeform 20" id="20"/>
          <p:cNvSpPr/>
          <p:nvPr/>
        </p:nvSpPr>
        <p:spPr>
          <a:xfrm flipH="false" flipV="false" rot="8826977">
            <a:off x="13678582" y="4640411"/>
            <a:ext cx="3411645" cy="1168860"/>
          </a:xfrm>
          <a:custGeom>
            <a:avLst/>
            <a:gdLst/>
            <a:ahLst/>
            <a:cxnLst/>
            <a:rect r="r" b="b" t="t" l="l"/>
            <a:pathLst>
              <a:path h="1168860" w="3411645">
                <a:moveTo>
                  <a:pt x="0" y="0"/>
                </a:moveTo>
                <a:lnTo>
                  <a:pt x="3411646" y="0"/>
                </a:lnTo>
                <a:lnTo>
                  <a:pt x="3411646" y="1168860"/>
                </a:lnTo>
                <a:lnTo>
                  <a:pt x="0" y="11688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1" id="21"/>
          <p:cNvSpPr txBox="true"/>
          <p:nvPr/>
        </p:nvSpPr>
        <p:spPr>
          <a:xfrm rot="0">
            <a:off x="1028700" y="577911"/>
            <a:ext cx="12605891" cy="1228725"/>
          </a:xfrm>
          <a:prstGeom prst="rect">
            <a:avLst/>
          </a:prstGeom>
        </p:spPr>
        <p:txBody>
          <a:bodyPr anchor="t" rtlCol="false" tIns="0" lIns="0" bIns="0" rIns="0">
            <a:spAutoFit/>
          </a:bodyPr>
          <a:lstStyle/>
          <a:p>
            <a:pPr algn="l">
              <a:lnSpc>
                <a:spcPts val="9600"/>
              </a:lnSpc>
            </a:pPr>
            <a:r>
              <a:rPr lang="en-US" sz="8000">
                <a:solidFill>
                  <a:srgbClr val="FFFFFF"/>
                </a:solidFill>
                <a:latin typeface="Courier Prime"/>
                <a:ea typeface="Courier Prime"/>
                <a:cs typeface="Courier Prime"/>
                <a:sym typeface="Courier Prime"/>
              </a:rPr>
              <a:t>FAKTY Z RAPORTU SWPS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17139" t="-2927" r="-4849" b="0"/>
            </a:stretch>
          </a:blipFill>
        </p:spPr>
      </p:sp>
      <p:sp>
        <p:nvSpPr>
          <p:cNvPr name="Freeform 3" id="3"/>
          <p:cNvSpPr/>
          <p:nvPr/>
        </p:nvSpPr>
        <p:spPr>
          <a:xfrm flipH="false" flipV="false" rot="1629326">
            <a:off x="904598" y="8180099"/>
            <a:ext cx="1034297" cy="4213802"/>
          </a:xfrm>
          <a:custGeom>
            <a:avLst/>
            <a:gdLst/>
            <a:ahLst/>
            <a:cxnLst/>
            <a:rect r="r" b="b" t="t" l="l"/>
            <a:pathLst>
              <a:path h="4213802" w="1034297">
                <a:moveTo>
                  <a:pt x="0" y="0"/>
                </a:moveTo>
                <a:lnTo>
                  <a:pt x="1034297" y="0"/>
                </a:lnTo>
                <a:lnTo>
                  <a:pt x="1034297" y="4213802"/>
                </a:lnTo>
                <a:lnTo>
                  <a:pt x="0" y="42138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847205" y="3181350"/>
            <a:ext cx="21982411" cy="5467352"/>
          </a:xfrm>
          <a:prstGeom prst="rect">
            <a:avLst/>
          </a:prstGeom>
        </p:spPr>
        <p:txBody>
          <a:bodyPr anchor="t" rtlCol="false" tIns="0" lIns="0" bIns="0" rIns="0">
            <a:spAutoFit/>
          </a:bodyPr>
          <a:lstStyle/>
          <a:p>
            <a:pPr algn="ctr">
              <a:lnSpc>
                <a:spcPts val="36000"/>
              </a:lnSpc>
            </a:pPr>
            <a:r>
              <a:rPr lang="en-US" b="true" sz="50000">
                <a:solidFill>
                  <a:srgbClr val="FE502D"/>
                </a:solidFill>
                <a:latin typeface="Ahkio Bold"/>
                <a:ea typeface="Ahkio Bold"/>
                <a:cs typeface="Ahkio Bold"/>
                <a:sym typeface="Ahkio Bold"/>
              </a:rPr>
              <a:t>NIE!</a:t>
            </a:r>
          </a:p>
        </p:txBody>
      </p:sp>
      <p:sp>
        <p:nvSpPr>
          <p:cNvPr name="Freeform 5" id="5"/>
          <p:cNvSpPr/>
          <p:nvPr/>
        </p:nvSpPr>
        <p:spPr>
          <a:xfrm flipH="false" flipV="false" rot="2700000">
            <a:off x="16742152" y="-929574"/>
            <a:ext cx="1034297" cy="4213802"/>
          </a:xfrm>
          <a:custGeom>
            <a:avLst/>
            <a:gdLst/>
            <a:ahLst/>
            <a:cxnLst/>
            <a:rect r="r" b="b" t="t" l="l"/>
            <a:pathLst>
              <a:path h="4213802" w="1034297">
                <a:moveTo>
                  <a:pt x="0" y="0"/>
                </a:moveTo>
                <a:lnTo>
                  <a:pt x="1034296" y="0"/>
                </a:lnTo>
                <a:lnTo>
                  <a:pt x="1034296" y="4213802"/>
                </a:lnTo>
                <a:lnTo>
                  <a:pt x="0" y="42138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DAGvL-LGkUY</dc:identifier>
  <dcterms:modified xsi:type="dcterms:W3CDTF">2011-08-01T06:04:30Z</dcterms:modified>
  <cp:revision>1</cp:revision>
  <dc:title>HEJT cz.1 - przyczyny</dc:title>
</cp:coreProperties>
</file>